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325" r:id="rId2"/>
    <p:sldId id="326" r:id="rId3"/>
    <p:sldId id="328" r:id="rId4"/>
    <p:sldId id="329" r:id="rId5"/>
    <p:sldId id="297" r:id="rId6"/>
    <p:sldId id="298" r:id="rId7"/>
    <p:sldId id="302" r:id="rId8"/>
    <p:sldId id="303" r:id="rId9"/>
    <p:sldId id="322" r:id="rId10"/>
    <p:sldId id="363" r:id="rId11"/>
    <p:sldId id="305" r:id="rId12"/>
    <p:sldId id="306" r:id="rId13"/>
    <p:sldId id="307" r:id="rId14"/>
    <p:sldId id="308" r:id="rId15"/>
    <p:sldId id="294" r:id="rId16"/>
    <p:sldId id="295" r:id="rId17"/>
    <p:sldId id="293" r:id="rId18"/>
    <p:sldId id="313" r:id="rId19"/>
    <p:sldId id="314" r:id="rId20"/>
    <p:sldId id="336" r:id="rId21"/>
    <p:sldId id="332" r:id="rId22"/>
    <p:sldId id="315" r:id="rId23"/>
    <p:sldId id="317" r:id="rId24"/>
    <p:sldId id="331" r:id="rId25"/>
    <p:sldId id="333" r:id="rId26"/>
    <p:sldId id="312" r:id="rId27"/>
    <p:sldId id="340" r:id="rId28"/>
    <p:sldId id="341" r:id="rId29"/>
    <p:sldId id="342" r:id="rId30"/>
    <p:sldId id="296" r:id="rId31"/>
    <p:sldId id="343" r:id="rId32"/>
    <p:sldId id="350" r:id="rId33"/>
    <p:sldId id="292" r:id="rId34"/>
    <p:sldId id="351" r:id="rId35"/>
    <p:sldId id="352" r:id="rId36"/>
    <p:sldId id="287" r:id="rId37"/>
    <p:sldId id="345" r:id="rId38"/>
    <p:sldId id="346" r:id="rId39"/>
    <p:sldId id="299" r:id="rId40"/>
    <p:sldId id="301" r:id="rId41"/>
    <p:sldId id="300" r:id="rId42"/>
    <p:sldId id="347" r:id="rId43"/>
    <p:sldId id="348" r:id="rId44"/>
    <p:sldId id="319" r:id="rId45"/>
    <p:sldId id="320" r:id="rId46"/>
    <p:sldId id="321" r:id="rId47"/>
    <p:sldId id="323" r:id="rId48"/>
    <p:sldId id="354" r:id="rId49"/>
    <p:sldId id="355" r:id="rId50"/>
    <p:sldId id="356" r:id="rId51"/>
    <p:sldId id="357" r:id="rId52"/>
    <p:sldId id="358" r:id="rId53"/>
    <p:sldId id="359" r:id="rId54"/>
    <p:sldId id="273" r:id="rId55"/>
    <p:sldId id="362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89BB"/>
    <a:srgbClr val="DA936D"/>
    <a:srgbClr val="617FAF"/>
    <a:srgbClr val="FFFFFF"/>
    <a:srgbClr val="5975A4"/>
    <a:srgbClr val="CD8964"/>
    <a:srgbClr val="718EA0"/>
    <a:srgbClr val="6C899B"/>
    <a:srgbClr val="F3F9FB"/>
    <a:srgbClr val="F9FC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19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77254-70A7-45B0-904B-197593899041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D0D04B-A7BD-4EE1-9B59-F37923A277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3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D04B-A7BD-4EE1-9B59-F37923A277D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55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D04B-A7BD-4EE1-9B59-F37923A277D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7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225*225*3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 1layer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kernel=11*11*3, stride=4, padding=2 -&gt; (225+2*2-10)/4 = 54.75 -&gt; 55*55*64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maxpooling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(kernel = 3, stride=2) -&gt; (55-2)/2 = 26.5 -&gt; 27*27*64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 2layer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192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kernel=5*5*27, stride=default(1), padding=2 -&gt; (27+2*2-4)/1 = 27 -&gt; 27*27*192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maxpooling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(kernel = 3, stride=2) -&gt; (27-2)/2 = 12.5 -&gt; 13*13*192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 3layer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kernel=3*3*13, stride=default(1), padding=1 -&gt; (13+1*2-2)/1 = 13 -&gt; 13*13*384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 4layer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kernel=3*3*13, stride=default(1), padding=1 -&gt; (13+1*2-2)/1 = 13 -&gt; 13*13*256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 5layer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kernel=3*3*13, stride=default(1), padding=1 -&gt; (13+1*2-2)/1 = 13 -&gt; 13*13*256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maxpooling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(kernel = 3, stride=2) -&gt; (13-2)/2 = 5.5 -&gt; 6*6*256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x.view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x.size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(0),256*6*6) 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(batch size, 255*6*6)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형태로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reshape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(6, 6, 255)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특성맵을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flatten(256*6*6), 1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만듦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-fully-connected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-linear 1layer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dropout(0.5)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256*6*6 -&gt; 4096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-linear 2layer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dropout(0.5)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4096 -&gt; 4096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-linear 3layer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4096 -&gt; 1000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-linear 4layer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1000 -&gt; 2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0D04B-A7BD-4EE1-9B59-F37923A277D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763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Alex_model.parameters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AlexNet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학습 가능한 매개변수들을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옵티마이저에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전달합니다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매개변수들은 경사 하강법을 통해 업데이트됩니다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=0.0001: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(learning rate)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설정합니다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매개변수를 업데이트할 때 적용되는 비율을 결정합니다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학습률은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더 세밀하게 학습하지만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너무 작으면 수렴 속도가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느려질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weight_decay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=0.001: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 감쇠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(weight decay)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설정합니다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정규화 기법 중 하나로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모델의 복잡도를 줄이고 과적합을 방지하기 위해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L2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정규화 항을 추가합니다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손실 함수에 모든 가중치의 제곱 합을 더해주는 역할을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0D04B-A7BD-4EE1-9B59-F37923A277D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39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93D83-279B-48C1-9FA0-F20F3308E2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0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98245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4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D90640-7EB0-BE1D-FA8A-7A3A60D87864}"/>
              </a:ext>
            </a:extLst>
          </p:cNvPr>
          <p:cNvSpPr txBox="1"/>
          <p:nvPr userDrawn="1"/>
        </p:nvSpPr>
        <p:spPr>
          <a:xfrm>
            <a:off x="9982200" y="6501660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0A8D6C-2166-C593-56DA-F8BC31AF5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3355A0-B053-055C-A48D-03DCA4984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9E0C0-C208-C880-12BC-22614B99B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57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A1902-5E0F-4C85-6B9B-CFB8C95C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124FC5-232C-D503-51B2-2388BA704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67C67-55AD-BA6E-8404-A37284FE84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F5193-41CD-4063-B0C7-05E32D5C3CCF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847630-7AE5-2706-2404-F94D6A4CF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DA98C0-863E-3233-E6CC-C61C5150E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A778-E908-4432-BB93-29EAA93A6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6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aggle.com/code/esabellechen/pneumonia-binary-classifier-alexnet-pytorch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192.168.0.13:5000/" TargetMode="Externa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oi.org/10.1016/j.cell.2018.02.01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956878-ABEC-AF9A-D2CE-3CA826B6E387}"/>
              </a:ext>
            </a:extLst>
          </p:cNvPr>
          <p:cNvSpPr txBox="1"/>
          <p:nvPr/>
        </p:nvSpPr>
        <p:spPr>
          <a:xfrm>
            <a:off x="513347" y="1434678"/>
            <a:ext cx="80169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spc="-150" dirty="0">
                <a:solidFill>
                  <a:schemeClr val="bg1"/>
                </a:solidFill>
                <a:latin typeface="+mj-ea"/>
                <a:ea typeface="+mj-ea"/>
              </a:rPr>
              <a:t>AI </a:t>
            </a:r>
            <a:r>
              <a:rPr lang="ko-KR" altLang="en-US" sz="6600" b="1" spc="-150" dirty="0">
                <a:solidFill>
                  <a:schemeClr val="bg1"/>
                </a:solidFill>
                <a:latin typeface="+mj-ea"/>
                <a:ea typeface="+mj-ea"/>
              </a:rPr>
              <a:t>진단 보조 프로그램</a:t>
            </a:r>
            <a:endParaRPr lang="en-US" altLang="ko-KR" sz="6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083F78-7EAC-088E-92A6-2CCA7C19FAAA}"/>
              </a:ext>
            </a:extLst>
          </p:cNvPr>
          <p:cNvCxnSpPr>
            <a:cxnSpLocks/>
          </p:cNvCxnSpPr>
          <p:nvPr/>
        </p:nvCxnSpPr>
        <p:spPr>
          <a:xfrm>
            <a:off x="513347" y="2542674"/>
            <a:ext cx="1170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245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2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13388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모델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445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Convolutional Neural Network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1" y="1376218"/>
            <a:ext cx="10226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CNN</a:t>
            </a:r>
          </a:p>
          <a:p>
            <a:endParaRPr lang="en-US" altLang="ko-KR" dirty="0"/>
          </a:p>
          <a:p>
            <a:r>
              <a:rPr lang="ko-KR" altLang="en-US" sz="1500" dirty="0" err="1"/>
              <a:t>합성곱</a:t>
            </a:r>
            <a:r>
              <a:rPr lang="ko-KR" altLang="en-US" sz="1500" dirty="0"/>
              <a:t> 신경망</a:t>
            </a:r>
            <a:r>
              <a:rPr lang="en-US" altLang="ko-KR" sz="1500" dirty="0"/>
              <a:t>(Convolutional Neural Network, CNN)</a:t>
            </a:r>
            <a:r>
              <a:rPr lang="ko-KR" altLang="en-US" sz="1500" dirty="0"/>
              <a:t>은 주로 이미지 인식과 같은 </a:t>
            </a:r>
            <a:endParaRPr lang="en-US" altLang="ko-KR" sz="1500" dirty="0"/>
          </a:p>
          <a:p>
            <a:r>
              <a:rPr lang="ko-KR" altLang="en-US" sz="1500" dirty="0"/>
              <a:t>컴퓨터비전 분야의 데이터를 분석하기 위해 사용되는 인공 신경망의 한 종류</a:t>
            </a:r>
            <a:endParaRPr lang="en-US" altLang="ko-KR" sz="1500" dirty="0"/>
          </a:p>
          <a:p>
            <a:endParaRPr lang="ko-KR" altLang="en-US" dirty="0"/>
          </a:p>
          <a:p>
            <a:r>
              <a:rPr lang="ko-KR" altLang="en-US" sz="1500" dirty="0"/>
              <a:t>입력 데이터의 지역적인 특징을 추출하는 데 특화된 구조를 갖고 있으며 이를 위해 </a:t>
            </a:r>
            <a:r>
              <a:rPr lang="ko-KR" altLang="en-US" sz="1500" dirty="0" err="1"/>
              <a:t>합성곱</a:t>
            </a:r>
            <a:r>
              <a:rPr lang="en-US" altLang="ko-KR" sz="1500" dirty="0"/>
              <a:t>(Convolution) </a:t>
            </a:r>
            <a:r>
              <a:rPr lang="ko-KR" altLang="en-US" sz="1500" dirty="0"/>
              <a:t>연산을 사용한다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 err="1"/>
              <a:t>합성곱</a:t>
            </a:r>
            <a:r>
              <a:rPr lang="ko-KR" altLang="en-US" sz="1500" dirty="0"/>
              <a:t> 레이어이 많아질수록 모델의 복잡도가 증가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A26CE4-E022-41C8-BF1F-0F6758C1DD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051" y="3582898"/>
            <a:ext cx="567753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88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Convolutional Neural Network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1" y="1376218"/>
            <a:ext cx="8248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CNN</a:t>
            </a: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Kernel</a:t>
            </a:r>
          </a:p>
          <a:p>
            <a:endParaRPr lang="en-US" altLang="ko-KR" dirty="0"/>
          </a:p>
          <a:p>
            <a:r>
              <a:rPr lang="ko-KR" altLang="en-US" sz="1500" dirty="0"/>
              <a:t>일정 간격으로 이동하면서 입력 데이터와 </a:t>
            </a:r>
            <a:r>
              <a:rPr lang="ko-KR" altLang="en-US" sz="1500" dirty="0" err="1"/>
              <a:t>합성곱</a:t>
            </a:r>
            <a:r>
              <a:rPr lang="ko-KR" altLang="en-US" sz="1500" dirty="0"/>
              <a:t> 연산을 수행해 특징 </a:t>
            </a:r>
            <a:r>
              <a:rPr lang="ko-KR" altLang="en-US" sz="1500" dirty="0" err="1"/>
              <a:t>맵을</a:t>
            </a:r>
            <a:r>
              <a:rPr lang="ko-KR" altLang="en-US" sz="1500" dirty="0"/>
              <a:t> 생성</a:t>
            </a:r>
            <a:endParaRPr lang="en-US" altLang="ko-KR" sz="1500" dirty="0"/>
          </a:p>
          <a:p>
            <a:r>
              <a:rPr lang="ko-KR" altLang="en-US" sz="1500" dirty="0"/>
              <a:t>필터의 가중치가 이 모델 학습 과정에서 갱신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42F492-2F15-476E-940D-5057E64CF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2996748"/>
            <a:ext cx="6220693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57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Convolutional Neural Network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1" y="1376218"/>
            <a:ext cx="8256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CNN</a:t>
            </a: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Stride</a:t>
            </a:r>
          </a:p>
          <a:p>
            <a:endParaRPr lang="en-US" altLang="ko-KR" dirty="0"/>
          </a:p>
          <a:p>
            <a:r>
              <a:rPr lang="ko-KR" altLang="en-US" sz="1500" dirty="0"/>
              <a:t>필터가 한 번에 움직이는 크기</a:t>
            </a:r>
            <a:r>
              <a:rPr lang="en-US" altLang="ko-KR" sz="1500" dirty="0"/>
              <a:t>, </a:t>
            </a:r>
            <a:r>
              <a:rPr lang="ko-KR" altLang="en-US" sz="1500" dirty="0"/>
              <a:t>크기가 이면 필터가 한 </a:t>
            </a:r>
            <a:r>
              <a:rPr lang="ko-KR" altLang="en-US" sz="1500" dirty="0" err="1"/>
              <a:t>픽셀씩</a:t>
            </a:r>
            <a:r>
              <a:rPr lang="ko-KR" altLang="en-US" sz="1500" dirty="0"/>
              <a:t> 이동하면서 </a:t>
            </a:r>
            <a:r>
              <a:rPr lang="ko-KR" altLang="en-US" sz="1500" dirty="0" err="1"/>
              <a:t>합성곱</a:t>
            </a:r>
            <a:r>
              <a:rPr lang="ko-KR" altLang="en-US" sz="1500" dirty="0"/>
              <a:t> 연산을 수행하며</a:t>
            </a:r>
            <a:r>
              <a:rPr lang="en-US" altLang="ko-KR" sz="1500" dirty="0"/>
              <a:t>, </a:t>
            </a:r>
            <a:r>
              <a:rPr lang="ko-KR" altLang="en-US" sz="1500" dirty="0"/>
              <a:t>간격의 크기가 </a:t>
            </a:r>
            <a:r>
              <a:rPr lang="en-US" altLang="ko-KR" sz="1500" dirty="0"/>
              <a:t>2 </a:t>
            </a:r>
            <a:r>
              <a:rPr lang="ko-KR" altLang="en-US" sz="1500" dirty="0"/>
              <a:t>상이면 필터가 더 큰 간격으로 이동한다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57A977-F5AA-4C16-B419-C87ED2D9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2819162"/>
            <a:ext cx="4077269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6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41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Convolutional Neural Network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1" y="1376218"/>
            <a:ext cx="888647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CNN</a:t>
            </a:r>
            <a:r>
              <a:rPr lang="ko-KR" altLang="en-US" sz="2400" dirty="0"/>
              <a:t> </a:t>
            </a:r>
            <a:r>
              <a:rPr lang="en-US" altLang="ko-KR" sz="2400" dirty="0"/>
              <a:t>-</a:t>
            </a:r>
            <a:r>
              <a:rPr lang="ko-KR" altLang="en-US" sz="2400" dirty="0"/>
              <a:t> </a:t>
            </a:r>
            <a:r>
              <a:rPr lang="en-US" altLang="ko-KR" sz="2400" dirty="0"/>
              <a:t>Padding</a:t>
            </a:r>
          </a:p>
          <a:p>
            <a:endParaRPr lang="en-US" altLang="ko-KR" dirty="0"/>
          </a:p>
          <a:p>
            <a:r>
              <a:rPr lang="ko-KR" altLang="en-US" sz="1500" dirty="0"/>
              <a:t>일반적으로 </a:t>
            </a:r>
            <a:r>
              <a:rPr lang="ko-KR" altLang="en-US" sz="1500" dirty="0" err="1"/>
              <a:t>합성곱</a:t>
            </a:r>
            <a:r>
              <a:rPr lang="ko-KR" altLang="en-US" sz="1500" dirty="0"/>
              <a:t> 연산을 수행하면 </a:t>
            </a:r>
            <a:r>
              <a:rPr lang="ko-KR" altLang="en-US" sz="1500" dirty="0" err="1"/>
              <a:t>출력값인</a:t>
            </a:r>
            <a:r>
              <a:rPr lang="ko-KR" altLang="en-US" sz="1500" dirty="0"/>
              <a:t> 특징 </a:t>
            </a:r>
            <a:r>
              <a:rPr lang="ko-KR" altLang="en-US" sz="1500" dirty="0" err="1"/>
              <a:t>맵의</a:t>
            </a:r>
            <a:r>
              <a:rPr lang="ko-KR" altLang="en-US" sz="1500" dirty="0"/>
              <a:t> 크기가 작아진다</a:t>
            </a:r>
            <a:r>
              <a:rPr lang="en-US" altLang="ko-KR" sz="1500" dirty="0"/>
              <a:t>. </a:t>
            </a:r>
          </a:p>
          <a:p>
            <a:r>
              <a:rPr lang="ko-KR" altLang="en-US" sz="1500" dirty="0"/>
              <a:t>신경망을 더 깊게 쌓는 데 제약사항이 될 수 있으며</a:t>
            </a:r>
            <a:r>
              <a:rPr lang="en-US" altLang="ko-KR" sz="1500" dirty="0"/>
              <a:t>, </a:t>
            </a:r>
            <a:r>
              <a:rPr lang="ko-KR" altLang="en-US" sz="1500" dirty="0"/>
              <a:t>또한 이마지의 가장자리에 있는 정보는 다른 위치에 있는 정보에 비해 학습하기가 더 어렵다</a:t>
            </a:r>
            <a:r>
              <a:rPr lang="en-US" altLang="ko-KR" sz="1500" dirty="0"/>
              <a:t>. </a:t>
            </a:r>
            <a:r>
              <a:rPr lang="ko-KR" altLang="en-US" sz="1500" dirty="0"/>
              <a:t>이러한 현상을 방지하기 위해 입력 이미지나 입력으로 사용되는 특징 맵 가장자리에 특정 값을 덧붙이는 패딩</a:t>
            </a:r>
            <a:r>
              <a:rPr lang="en-US" altLang="ko-KR" sz="1500" dirty="0"/>
              <a:t>(padding)</a:t>
            </a:r>
            <a:r>
              <a:rPr lang="ko-KR" altLang="en-US" sz="1500" dirty="0"/>
              <a:t>을 추가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39784E-EB81-4AAC-9FC4-FBE42336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1" y="3429000"/>
            <a:ext cx="3029373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6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Dataset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C39A6AF4-622A-4A58-B729-9B4B2F4F3E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052" y="795936"/>
            <a:ext cx="9412585" cy="21205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53A6BFB-42A0-4CDD-A5B0-75A5B341B2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3052" y="2916490"/>
            <a:ext cx="3152775" cy="352171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8BB2BB4-A6D0-4A05-8500-FC317B75D1BF}"/>
              </a:ext>
            </a:extLst>
          </p:cNvPr>
          <p:cNvSpPr/>
          <p:nvPr/>
        </p:nvSpPr>
        <p:spPr>
          <a:xfrm>
            <a:off x="4703755" y="3697183"/>
            <a:ext cx="6096000" cy="106029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Kaggle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https://www.kaggle.com/datasets/paultimothymooney/chest-xray-pneumonia/code</a:t>
            </a:r>
            <a:endParaRPr lang="ko-KR" altLang="ko-KR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114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6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Dataset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7B4698C9-BD08-4E14-96D9-21DF5E5DA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1" y="795935"/>
            <a:ext cx="7200000" cy="576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9E16F0-69E8-41EA-8F29-9CAFE4DE4291}"/>
              </a:ext>
            </a:extLst>
          </p:cNvPr>
          <p:cNvGrpSpPr/>
          <p:nvPr/>
        </p:nvGrpSpPr>
        <p:grpSpPr>
          <a:xfrm>
            <a:off x="8525163" y="2115183"/>
            <a:ext cx="2780145" cy="3395588"/>
            <a:chOff x="4969164" y="4251262"/>
            <a:chExt cx="2780145" cy="339558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A079465-2DD0-4506-8C08-8ECB07252497}"/>
                </a:ext>
              </a:extLst>
            </p:cNvPr>
            <p:cNvSpPr txBox="1"/>
            <p:nvPr/>
          </p:nvSpPr>
          <p:spPr>
            <a:xfrm>
              <a:off x="4969164" y="5061527"/>
              <a:ext cx="278014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dirty="0">
                <a:solidFill>
                  <a:srgbClr val="DA936D"/>
                </a:solidFill>
              </a:endParaRPr>
            </a:p>
            <a:p>
              <a:r>
                <a:rPr lang="en-US" altLang="ko-KR" dirty="0">
                  <a:solidFill>
                    <a:srgbClr val="7030A0"/>
                  </a:solidFill>
                </a:rPr>
                <a:t>Total: 5856</a:t>
              </a:r>
            </a:p>
            <a:p>
              <a:r>
                <a:rPr lang="en-US" altLang="ko-KR" dirty="0">
                  <a:solidFill>
                    <a:srgbClr val="6A89BB"/>
                  </a:solidFill>
                </a:rPr>
                <a:t>Normal: 1583</a:t>
              </a:r>
            </a:p>
            <a:p>
              <a:r>
                <a:rPr lang="en-US" altLang="ko-KR" dirty="0">
                  <a:solidFill>
                    <a:srgbClr val="DA936D"/>
                  </a:solidFill>
                </a:rPr>
                <a:t>Pneumonia: 4273</a:t>
              </a:r>
            </a:p>
            <a:p>
              <a:endParaRPr lang="en-US" altLang="ko-KR" dirty="0">
                <a:solidFill>
                  <a:srgbClr val="DA936D"/>
                </a:solidFill>
              </a:endParaRPr>
            </a:p>
            <a:p>
              <a:r>
                <a:rPr lang="en-US" altLang="ko-KR" dirty="0"/>
                <a:t>Train : 5216</a:t>
              </a:r>
              <a:endParaRPr lang="en-US" altLang="ko-KR" dirty="0">
                <a:solidFill>
                  <a:srgbClr val="DA936D"/>
                </a:solidFill>
              </a:endParaRPr>
            </a:p>
            <a:p>
              <a:r>
                <a:rPr lang="en-US" altLang="ko-KR" dirty="0"/>
                <a:t>Val: 16</a:t>
              </a:r>
              <a:endParaRPr lang="en-US" altLang="ko-KR" dirty="0">
                <a:solidFill>
                  <a:srgbClr val="DA936D"/>
                </a:solidFill>
              </a:endParaRPr>
            </a:p>
            <a:p>
              <a:r>
                <a:rPr lang="en-US" altLang="ko-KR" dirty="0"/>
                <a:t>Test: 624</a:t>
              </a:r>
              <a:endParaRPr lang="en-US" altLang="ko-KR" dirty="0">
                <a:solidFill>
                  <a:srgbClr val="DA936D"/>
                </a:solidFill>
              </a:endParaRPr>
            </a:p>
            <a:p>
              <a:endParaRPr lang="en-US" altLang="ko-KR" dirty="0">
                <a:solidFill>
                  <a:srgbClr val="DA936D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753B037-740E-4194-B5CC-CA6BC4D9717E}"/>
                </a:ext>
              </a:extLst>
            </p:cNvPr>
            <p:cNvSpPr/>
            <p:nvPr/>
          </p:nvSpPr>
          <p:spPr>
            <a:xfrm>
              <a:off x="4969164" y="4683262"/>
              <a:ext cx="324000" cy="216000"/>
            </a:xfrm>
            <a:prstGeom prst="roundRect">
              <a:avLst/>
            </a:prstGeom>
            <a:solidFill>
              <a:srgbClr val="CD89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2DDD0C5F-AFA9-449E-9949-21A3B18ECD12}"/>
                </a:ext>
              </a:extLst>
            </p:cNvPr>
            <p:cNvSpPr/>
            <p:nvPr/>
          </p:nvSpPr>
          <p:spPr>
            <a:xfrm>
              <a:off x="4969164" y="4323262"/>
              <a:ext cx="324000" cy="216000"/>
            </a:xfrm>
            <a:prstGeom prst="roundRect">
              <a:avLst/>
            </a:prstGeom>
            <a:solidFill>
              <a:srgbClr val="5975A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6EEB14C-4C2C-40BC-8CA6-A69918F5CB5B}"/>
                </a:ext>
              </a:extLst>
            </p:cNvPr>
            <p:cNvSpPr txBox="1"/>
            <p:nvPr/>
          </p:nvSpPr>
          <p:spPr>
            <a:xfrm>
              <a:off x="5404173" y="4611262"/>
              <a:ext cx="1620000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Pneumonia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9D5EE3-443B-479F-9C7A-372FAD9AC691}"/>
                </a:ext>
              </a:extLst>
            </p:cNvPr>
            <p:cNvSpPr txBox="1"/>
            <p:nvPr/>
          </p:nvSpPr>
          <p:spPr>
            <a:xfrm>
              <a:off x="5404173" y="4251262"/>
              <a:ext cx="1620000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Normal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475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651E9CF3-B8B3-4E2A-B394-35DE5B397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2" y="793867"/>
            <a:ext cx="7200000" cy="576000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61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Dataset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28B3F42-F407-4659-BDAA-A4F667C92D02}"/>
              </a:ext>
            </a:extLst>
          </p:cNvPr>
          <p:cNvGrpSpPr/>
          <p:nvPr/>
        </p:nvGrpSpPr>
        <p:grpSpPr>
          <a:xfrm>
            <a:off x="5172364" y="4251262"/>
            <a:ext cx="2780145" cy="1733595"/>
            <a:chOff x="4969164" y="4251262"/>
            <a:chExt cx="2780145" cy="173359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8BD52D-E896-4A2C-A3AF-C9D77BEB0FC5}"/>
                </a:ext>
              </a:extLst>
            </p:cNvPr>
            <p:cNvSpPr txBox="1"/>
            <p:nvPr/>
          </p:nvSpPr>
          <p:spPr>
            <a:xfrm>
              <a:off x="4969164" y="5061527"/>
              <a:ext cx="27801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Train : 5216 -&gt; </a:t>
              </a:r>
              <a:r>
                <a:rPr lang="en-US" altLang="ko-KR" dirty="0">
                  <a:solidFill>
                    <a:srgbClr val="617FAF"/>
                  </a:solidFill>
                </a:rPr>
                <a:t>1341</a:t>
              </a:r>
              <a:r>
                <a:rPr lang="en-US" altLang="ko-KR" dirty="0"/>
                <a:t> : </a:t>
              </a:r>
              <a:r>
                <a:rPr lang="en-US" altLang="ko-KR" dirty="0">
                  <a:solidFill>
                    <a:srgbClr val="DA936D"/>
                  </a:solidFill>
                </a:rPr>
                <a:t>3875</a:t>
              </a:r>
            </a:p>
            <a:p>
              <a:r>
                <a:rPr lang="en-US" altLang="ko-KR" dirty="0"/>
                <a:t>Val: 16 -&gt; </a:t>
              </a:r>
              <a:r>
                <a:rPr lang="en-US" altLang="ko-KR" dirty="0">
                  <a:solidFill>
                    <a:srgbClr val="617FAF"/>
                  </a:solidFill>
                </a:rPr>
                <a:t>8</a:t>
              </a:r>
              <a:r>
                <a:rPr lang="en-US" altLang="ko-KR" dirty="0"/>
                <a:t> : </a:t>
              </a:r>
              <a:r>
                <a:rPr lang="en-US" altLang="ko-KR" dirty="0">
                  <a:solidFill>
                    <a:srgbClr val="DA936D"/>
                  </a:solidFill>
                </a:rPr>
                <a:t>8</a:t>
              </a:r>
            </a:p>
            <a:p>
              <a:r>
                <a:rPr lang="en-US" altLang="ko-KR" dirty="0"/>
                <a:t>Test: 624 -&gt; </a:t>
              </a:r>
              <a:r>
                <a:rPr lang="en-US" altLang="ko-KR" dirty="0">
                  <a:solidFill>
                    <a:srgbClr val="617FAF"/>
                  </a:solidFill>
                </a:rPr>
                <a:t>234</a:t>
              </a:r>
              <a:r>
                <a:rPr lang="en-US" altLang="ko-KR" dirty="0"/>
                <a:t> : </a:t>
              </a:r>
              <a:r>
                <a:rPr lang="en-US" altLang="ko-KR" dirty="0">
                  <a:solidFill>
                    <a:srgbClr val="DA936D"/>
                  </a:solidFill>
                </a:rPr>
                <a:t>390</a:t>
              </a: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9799E6FD-53A1-40BF-9EBA-6BAFFD7FAE24}"/>
                </a:ext>
              </a:extLst>
            </p:cNvPr>
            <p:cNvSpPr/>
            <p:nvPr/>
          </p:nvSpPr>
          <p:spPr>
            <a:xfrm>
              <a:off x="4969164" y="4683262"/>
              <a:ext cx="324000" cy="216000"/>
            </a:xfrm>
            <a:prstGeom prst="roundRect">
              <a:avLst/>
            </a:prstGeom>
            <a:solidFill>
              <a:srgbClr val="CD89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9B33795-D19F-4E4E-AC4E-0D2E00C6A785}"/>
                </a:ext>
              </a:extLst>
            </p:cNvPr>
            <p:cNvSpPr/>
            <p:nvPr/>
          </p:nvSpPr>
          <p:spPr>
            <a:xfrm>
              <a:off x="4969164" y="4323262"/>
              <a:ext cx="324000" cy="216000"/>
            </a:xfrm>
            <a:prstGeom prst="roundRect">
              <a:avLst/>
            </a:prstGeom>
            <a:solidFill>
              <a:srgbClr val="5975A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472B3F6-EE8D-4BE8-83A6-CEA627183396}"/>
                </a:ext>
              </a:extLst>
            </p:cNvPr>
            <p:cNvSpPr txBox="1"/>
            <p:nvPr/>
          </p:nvSpPr>
          <p:spPr>
            <a:xfrm>
              <a:off x="5404173" y="4611262"/>
              <a:ext cx="1620000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Pneumonia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79DFBF9-A48D-47E9-AED2-671813A78377}"/>
                </a:ext>
              </a:extLst>
            </p:cNvPr>
            <p:cNvSpPr txBox="1"/>
            <p:nvPr/>
          </p:nvSpPr>
          <p:spPr>
            <a:xfrm>
              <a:off x="5404173" y="4251262"/>
              <a:ext cx="1620000" cy="36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Normal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4998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5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2" y="1376218"/>
            <a:ext cx="88864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AlexNet</a:t>
            </a:r>
            <a:r>
              <a:rPr lang="en-US" altLang="ko-KR" sz="2400" dirty="0"/>
              <a:t> </a:t>
            </a:r>
            <a:r>
              <a:rPr lang="ko-KR" altLang="en-US" sz="2400" dirty="0"/>
              <a:t>이란</a:t>
            </a:r>
            <a:r>
              <a:rPr lang="en-US" altLang="ko-KR" sz="2400" dirty="0"/>
              <a:t>?</a:t>
            </a:r>
          </a:p>
          <a:p>
            <a:endParaRPr lang="en-US" altLang="ko-KR" dirty="0"/>
          </a:p>
          <a:p>
            <a:r>
              <a:rPr lang="ko-KR" altLang="en-US" sz="1500" dirty="0"/>
              <a:t>심층 신경망 구조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</a:p>
          <a:p>
            <a:r>
              <a:rPr lang="en-US" altLang="ko-KR" sz="1500" dirty="0"/>
              <a:t>2012</a:t>
            </a:r>
            <a:r>
              <a:rPr lang="ko-KR" altLang="en-US" sz="1500" dirty="0"/>
              <a:t>년 </a:t>
            </a:r>
            <a:r>
              <a:rPr lang="en-US" altLang="ko-KR" sz="1500" dirty="0"/>
              <a:t>ILSVRC (ImageNet Large Scale Visual Recognition Challenge)</a:t>
            </a:r>
            <a:r>
              <a:rPr lang="ko-KR" altLang="en-US" sz="1500" dirty="0"/>
              <a:t>에서 </a:t>
            </a:r>
            <a:r>
              <a:rPr lang="en-US" altLang="ko-KR" sz="1500" dirty="0"/>
              <a:t>1</a:t>
            </a:r>
            <a:r>
              <a:rPr lang="ko-KR" altLang="en-US" sz="1500" dirty="0"/>
              <a:t>위</a:t>
            </a:r>
            <a:r>
              <a:rPr lang="en-US" altLang="ko-KR" sz="1500" dirty="0"/>
              <a:t> </a:t>
            </a:r>
          </a:p>
          <a:p>
            <a:endParaRPr lang="en-US" altLang="ko-KR" sz="1500" dirty="0"/>
          </a:p>
          <a:p>
            <a:r>
              <a:rPr lang="ko-KR" altLang="en-US" sz="1500" dirty="0" err="1"/>
              <a:t>합성곱</a:t>
            </a:r>
            <a:r>
              <a:rPr lang="ko-KR" altLang="en-US" sz="1500" dirty="0"/>
              <a:t> 레이어 </a:t>
            </a:r>
            <a:r>
              <a:rPr lang="en-US" altLang="ko-KR" sz="1500" dirty="0"/>
              <a:t>X 5 + </a:t>
            </a:r>
            <a:r>
              <a:rPr lang="ko-KR" altLang="en-US" sz="1500" dirty="0"/>
              <a:t>완전연결 레이어 </a:t>
            </a:r>
            <a:r>
              <a:rPr lang="en-US" altLang="ko-KR" sz="1500" dirty="0"/>
              <a:t>X 3</a:t>
            </a:r>
          </a:p>
          <a:p>
            <a:endParaRPr lang="en-US" altLang="ko-KR" sz="1500" dirty="0"/>
          </a:p>
          <a:p>
            <a:r>
              <a:rPr lang="ko-KR" altLang="en-US" sz="1500" dirty="0"/>
              <a:t>주요</a:t>
            </a:r>
            <a:r>
              <a:rPr lang="en-US" altLang="ko-KR" sz="1500" dirty="0"/>
              <a:t> </a:t>
            </a:r>
            <a:r>
              <a:rPr lang="ko-KR" altLang="en-US" sz="1500" dirty="0"/>
              <a:t>기술</a:t>
            </a:r>
            <a:endParaRPr lang="en-US" altLang="ko-KR" sz="1500" dirty="0"/>
          </a:p>
          <a:p>
            <a:r>
              <a:rPr lang="en-US" altLang="ko-KR" sz="1500" dirty="0"/>
              <a:t>  - </a:t>
            </a:r>
            <a:r>
              <a:rPr lang="ko-KR" altLang="en-US" sz="1500" dirty="0" err="1"/>
              <a:t>합성곱</a:t>
            </a:r>
            <a:endParaRPr lang="en-US" altLang="ko-KR" sz="1500" dirty="0"/>
          </a:p>
          <a:p>
            <a:r>
              <a:rPr lang="en-US" altLang="ko-KR" sz="1500" dirty="0"/>
              <a:t>  - </a:t>
            </a:r>
            <a:r>
              <a:rPr lang="ko-KR" altLang="en-US" sz="1500" dirty="0"/>
              <a:t>데이터 증강</a:t>
            </a:r>
            <a:endParaRPr lang="en-US" altLang="ko-KR" sz="1500" dirty="0"/>
          </a:p>
          <a:p>
            <a:r>
              <a:rPr lang="en-US" altLang="ko-KR" sz="1500" dirty="0"/>
              <a:t>  - Dropout</a:t>
            </a:r>
          </a:p>
          <a:p>
            <a:endParaRPr lang="en-US" altLang="ko-KR" sz="1500" dirty="0"/>
          </a:p>
          <a:p>
            <a:endParaRPr lang="ko-KR" altLang="en-US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F2B851-8DC4-42E1-9F07-390EFD74D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768" y="414798"/>
            <a:ext cx="2699511" cy="602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98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5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5615428" y="795936"/>
            <a:ext cx="459075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사용한 모델</a:t>
            </a:r>
            <a:endParaRPr lang="en-US" altLang="ko-KR" sz="2400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500" dirty="0" err="1"/>
              <a:t>AlexNet</a:t>
            </a:r>
            <a:r>
              <a:rPr lang="ko-KR" altLang="en-US" sz="1500" dirty="0"/>
              <a:t> 기반 모델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참고 자료</a:t>
            </a:r>
            <a:endParaRPr lang="en-US" altLang="ko-KR" sz="1500" dirty="0"/>
          </a:p>
          <a:p>
            <a:r>
              <a:rPr lang="en-US" altLang="ko-KR" sz="1500" dirty="0">
                <a:hlinkClick r:id="rId2"/>
              </a:rPr>
              <a:t>https://www.kaggle.com/code/esabellechen/pneumonia-binary-classifier-alexnet-pytorch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본래 </a:t>
            </a:r>
            <a:r>
              <a:rPr lang="en-US" altLang="ko-KR" sz="1500" dirty="0" err="1"/>
              <a:t>AlexNet</a:t>
            </a:r>
            <a:r>
              <a:rPr lang="ko-KR" altLang="en-US" sz="1500" dirty="0"/>
              <a:t>과의 차이점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완전 연결 레이어에 선형 함수 추가됨</a:t>
            </a:r>
            <a:endParaRPr lang="en-US" altLang="ko-KR" sz="1500" dirty="0"/>
          </a:p>
          <a:p>
            <a:r>
              <a:rPr lang="en-US" altLang="ko-KR" sz="1500" dirty="0"/>
              <a:t>-&gt; normal : pneumonia </a:t>
            </a:r>
            <a:r>
              <a:rPr lang="ko-KR" altLang="en-US" sz="1500" dirty="0"/>
              <a:t>판별을 위해 </a:t>
            </a:r>
            <a:r>
              <a:rPr lang="en-US" altLang="ko-KR" sz="1500" dirty="0"/>
              <a:t>2</a:t>
            </a:r>
            <a:r>
              <a:rPr lang="ko-KR" altLang="en-US" sz="1500" dirty="0"/>
              <a:t>개의 </a:t>
            </a:r>
            <a:r>
              <a:rPr lang="en-US" altLang="ko-KR" sz="1500" dirty="0"/>
              <a:t>class</a:t>
            </a:r>
            <a:r>
              <a:rPr lang="ko-KR" altLang="en-US" sz="1500" dirty="0"/>
              <a:t>만 판단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레이어의 </a:t>
            </a:r>
            <a:r>
              <a:rPr lang="en-US" altLang="ko-KR" sz="1500" dirty="0"/>
              <a:t>input, output </a:t>
            </a:r>
            <a:r>
              <a:rPr lang="ko-KR" altLang="en-US" sz="1500" dirty="0"/>
              <a:t>달라짐</a:t>
            </a:r>
            <a:endParaRPr lang="en-US" altLang="ko-KR" sz="1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233084-CD0A-47A8-82EF-604335C2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795936"/>
            <a:ext cx="4128480" cy="57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12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02CED0DE-6F71-71B8-7E6B-E4BBFE0015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31"/>
          <a:stretch/>
        </p:blipFill>
        <p:spPr>
          <a:xfrm>
            <a:off x="6096000" y="0"/>
            <a:ext cx="6108378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95F5617-8CB3-2C90-D484-7E78AF629F77}"/>
              </a:ext>
            </a:extLst>
          </p:cNvPr>
          <p:cNvCxnSpPr/>
          <p:nvPr/>
        </p:nvCxnSpPr>
        <p:spPr>
          <a:xfrm>
            <a:off x="144378" y="176464"/>
            <a:ext cx="12060000" cy="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B4A3B93-1F0C-9A0F-F5F7-F4FD3957F3AF}"/>
              </a:ext>
            </a:extLst>
          </p:cNvPr>
          <p:cNvCxnSpPr/>
          <p:nvPr/>
        </p:nvCxnSpPr>
        <p:spPr>
          <a:xfrm>
            <a:off x="144378" y="6705601"/>
            <a:ext cx="12060000" cy="0"/>
          </a:xfrm>
          <a:prstGeom prst="line">
            <a:avLst/>
          </a:prstGeom>
          <a:ln w="31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748DE9C-B5AD-BAA4-4EBD-53FA1916E9A2}"/>
              </a:ext>
            </a:extLst>
          </p:cNvPr>
          <p:cNvSpPr txBox="1"/>
          <p:nvPr/>
        </p:nvSpPr>
        <p:spPr>
          <a:xfrm>
            <a:off x="1229707" y="721892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accent1"/>
                </a:solidFill>
                <a:latin typeface="+mj-ea"/>
                <a:ea typeface="+mj-ea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8183-DB54-F711-9B69-C8C5752AF7AF}"/>
              </a:ext>
            </a:extLst>
          </p:cNvPr>
          <p:cNvSpPr txBox="1"/>
          <p:nvPr/>
        </p:nvSpPr>
        <p:spPr>
          <a:xfrm>
            <a:off x="1856247" y="1669738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1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F8E78-68AC-B048-5336-EE835D4169E6}"/>
              </a:ext>
            </a:extLst>
          </p:cNvPr>
          <p:cNvSpPr txBox="1"/>
          <p:nvPr/>
        </p:nvSpPr>
        <p:spPr>
          <a:xfrm>
            <a:off x="2585007" y="1608183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프로젝트 개요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3F5BEB-A29E-EC98-4681-67E53CB0B3C2}"/>
              </a:ext>
            </a:extLst>
          </p:cNvPr>
          <p:cNvSpPr txBox="1"/>
          <p:nvPr/>
        </p:nvSpPr>
        <p:spPr>
          <a:xfrm>
            <a:off x="1856247" y="2978205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F1453-BC33-8329-E803-35808F5E93AA}"/>
              </a:ext>
            </a:extLst>
          </p:cNvPr>
          <p:cNvSpPr txBox="1"/>
          <p:nvPr/>
        </p:nvSpPr>
        <p:spPr>
          <a:xfrm>
            <a:off x="2585007" y="2916650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모델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7FBC02-6717-E326-10F3-EED37C2CE102}"/>
              </a:ext>
            </a:extLst>
          </p:cNvPr>
          <p:cNvSpPr txBox="1"/>
          <p:nvPr/>
        </p:nvSpPr>
        <p:spPr>
          <a:xfrm>
            <a:off x="1856247" y="4221143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3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5A99F0-E26F-49EF-19FA-5DA225DF25D0}"/>
              </a:ext>
            </a:extLst>
          </p:cNvPr>
          <p:cNvSpPr txBox="1"/>
          <p:nvPr/>
        </p:nvSpPr>
        <p:spPr>
          <a:xfrm>
            <a:off x="2585007" y="4159588"/>
            <a:ext cx="340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프로그램 </a:t>
            </a:r>
            <a:r>
              <a:rPr lang="en-US" altLang="ko-KR" sz="2800" spc="-300" dirty="0">
                <a:solidFill>
                  <a:schemeClr val="accent1"/>
                </a:solidFill>
              </a:rPr>
              <a:t>(c#, wed, python)</a:t>
            </a:r>
            <a:endParaRPr lang="ko-KR" altLang="en-US" sz="2800" spc="-3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7B173C-BF4B-5D6B-514A-71779E736CDB}"/>
              </a:ext>
            </a:extLst>
          </p:cNvPr>
          <p:cNvSpPr txBox="1"/>
          <p:nvPr/>
        </p:nvSpPr>
        <p:spPr>
          <a:xfrm>
            <a:off x="2585007" y="986190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  <a:latin typeface="+mn-ea"/>
              </a:rPr>
              <a:t>table of contents</a:t>
            </a:r>
            <a:endParaRPr lang="ko-KR" altLang="en-US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E18C8-2922-4D75-B083-28C4087D2286}"/>
              </a:ext>
            </a:extLst>
          </p:cNvPr>
          <p:cNvSpPr txBox="1"/>
          <p:nvPr/>
        </p:nvSpPr>
        <p:spPr>
          <a:xfrm>
            <a:off x="1856247" y="552961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4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A490EE-7890-4E69-BB22-593EDCDB52F5}"/>
              </a:ext>
            </a:extLst>
          </p:cNvPr>
          <p:cNvSpPr txBox="1"/>
          <p:nvPr/>
        </p:nvSpPr>
        <p:spPr>
          <a:xfrm>
            <a:off x="2585007" y="5468055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-300" dirty="0">
                <a:solidFill>
                  <a:schemeClr val="accent1"/>
                </a:solidFill>
              </a:rPr>
              <a:t>결과 및 질문</a:t>
            </a:r>
          </a:p>
        </p:txBody>
      </p:sp>
    </p:spTree>
    <p:extLst>
      <p:ext uri="{BB962C8B-B14F-4D97-AF65-F5344CB8AC3E}">
        <p14:creationId xmlns:p14="http://schemas.microsoft.com/office/powerpoint/2010/main" val="2840645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5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5615428" y="795936"/>
            <a:ext cx="459075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모델 특징</a:t>
            </a:r>
            <a:endParaRPr lang="en-US" altLang="ko-KR" sz="24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 err="1"/>
              <a:t>합성곱</a:t>
            </a:r>
            <a:r>
              <a:rPr lang="ko-KR" altLang="en-US" sz="1500" dirty="0"/>
              <a:t> 레이어 </a:t>
            </a:r>
            <a:r>
              <a:rPr lang="en-US" altLang="ko-KR" sz="1500" dirty="0"/>
              <a:t>X 5</a:t>
            </a:r>
          </a:p>
          <a:p>
            <a:r>
              <a:rPr lang="en-US" altLang="ko-KR" sz="1500" dirty="0" err="1"/>
              <a:t>Relu</a:t>
            </a:r>
            <a:endParaRPr lang="en-US" altLang="ko-KR" sz="1500" dirty="0"/>
          </a:p>
          <a:p>
            <a:r>
              <a:rPr lang="en-US" altLang="ko-KR" sz="1500" dirty="0" err="1"/>
              <a:t>MaxPooling</a:t>
            </a:r>
            <a:endParaRPr lang="en-US" altLang="ko-KR" sz="1500" dirty="0"/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완전연결 레이어 </a:t>
            </a:r>
            <a:r>
              <a:rPr lang="en-US" altLang="ko-KR" sz="1500" dirty="0"/>
              <a:t>X 3</a:t>
            </a:r>
          </a:p>
          <a:p>
            <a:endParaRPr lang="en-US" altLang="ko-KR" sz="1600" dirty="0"/>
          </a:p>
          <a:p>
            <a:r>
              <a:rPr lang="en-US" altLang="ko-KR" sz="1500" dirty="0"/>
              <a:t>Dropout</a:t>
            </a:r>
          </a:p>
          <a:p>
            <a:r>
              <a:rPr lang="ko-KR" altLang="en-US" sz="1500" dirty="0"/>
              <a:t>특정한 </a:t>
            </a:r>
            <a:r>
              <a:rPr lang="en-US" altLang="ko-KR" sz="1500" dirty="0"/>
              <a:t>Feature</a:t>
            </a:r>
            <a:r>
              <a:rPr lang="ko-KR" altLang="en-US" sz="1500" dirty="0"/>
              <a:t>만을 과도하게 집중하여 학습함으로써 발생할 수 있는 과대적합</a:t>
            </a:r>
            <a:r>
              <a:rPr lang="en-US" altLang="ko-KR" sz="1500" dirty="0"/>
              <a:t>(Overfitting)</a:t>
            </a:r>
            <a:r>
              <a:rPr lang="ko-KR" altLang="en-US" sz="1500" dirty="0"/>
              <a:t>을 방지하기 위해 사용된다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233084-CD0A-47A8-82EF-604335C2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52" y="795936"/>
            <a:ext cx="4128480" cy="575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29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058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2" y="1493697"/>
            <a:ext cx="4241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사용한 모듈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7DD9BD-BEAB-44C4-81AC-56F748464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39"/>
          <a:stretch/>
        </p:blipFill>
        <p:spPr>
          <a:xfrm>
            <a:off x="1163052" y="2475711"/>
            <a:ext cx="5710069" cy="236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6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3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–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2" y="5968985"/>
            <a:ext cx="45907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무작위 뒤집기 및 </a:t>
            </a:r>
            <a:r>
              <a:rPr lang="en-US" altLang="ko-KR" sz="1500" dirty="0" err="1"/>
              <a:t>RandomCrop</a:t>
            </a:r>
            <a:r>
              <a:rPr lang="ko-KR" altLang="en-US" sz="1500" dirty="0"/>
              <a:t>으로 데이터 증강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2D4056D-2C8B-4319-A1B4-503836C2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795936"/>
            <a:ext cx="8476056" cy="50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0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3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–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A4C1B978-8D6E-45B7-8450-528EA8CA4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795936"/>
            <a:ext cx="5727275" cy="511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1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382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–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68B85E-97DD-4D66-A4D3-F05B4D00802E}"/>
              </a:ext>
            </a:extLst>
          </p:cNvPr>
          <p:cNvSpPr txBox="1"/>
          <p:nvPr/>
        </p:nvSpPr>
        <p:spPr>
          <a:xfrm>
            <a:off x="1163052" y="1396985"/>
            <a:ext cx="459075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증강</a:t>
            </a:r>
            <a:r>
              <a:rPr lang="en-US" altLang="ko-KR" dirty="0"/>
              <a:t>(Data Augmentation)</a:t>
            </a:r>
          </a:p>
          <a:p>
            <a:endParaRPr lang="en-US" altLang="ko-KR" sz="1500" dirty="0"/>
          </a:p>
          <a:p>
            <a:endParaRPr lang="en-US" altLang="ko-KR" sz="1500" dirty="0"/>
          </a:p>
          <a:p>
            <a:r>
              <a:rPr lang="en-US" altLang="ko-KR" sz="1500" dirty="0"/>
              <a:t>AI </a:t>
            </a:r>
            <a:r>
              <a:rPr lang="ko-KR" altLang="en-US" sz="1500" dirty="0"/>
              <a:t>학습 시 많은 양의 데이터가 필요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/>
              <a:t>일반화 능력 향상</a:t>
            </a:r>
            <a:endParaRPr lang="en-US" altLang="ko-KR" sz="1500" dirty="0"/>
          </a:p>
          <a:p>
            <a:pPr marL="285750" indent="-285750">
              <a:buFontTx/>
              <a:buChar char="-"/>
            </a:pPr>
            <a:r>
              <a:rPr lang="ko-KR" altLang="en-US" sz="1500" dirty="0" err="1"/>
              <a:t>과적합</a:t>
            </a:r>
            <a:r>
              <a:rPr lang="ko-KR" altLang="en-US" sz="1500" dirty="0"/>
              <a:t> 방지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데이터 수집이나 가공이 어려운 경우</a:t>
            </a:r>
            <a:endParaRPr lang="en-US" altLang="ko-KR" sz="1500" dirty="0"/>
          </a:p>
          <a:p>
            <a:r>
              <a:rPr lang="ko-KR" altLang="en-US" sz="1500" dirty="0"/>
              <a:t>데이터 증강 기법 사용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의료데이터의 경우 개인 정보이며 전문 지식이 필요하기에 데이터 증강 기법을 사용하였다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torchvision.transforms</a:t>
            </a:r>
            <a:r>
              <a:rPr lang="en-US" altLang="ko-KR" dirty="0"/>
              <a:t> as T</a:t>
            </a:r>
          </a:p>
          <a:p>
            <a:endParaRPr lang="en-US" altLang="ko-KR" sz="1500" dirty="0"/>
          </a:p>
          <a:p>
            <a:r>
              <a:rPr lang="en-US" altLang="ko-KR" sz="1600" dirty="0" err="1"/>
              <a:t>T</a:t>
            </a:r>
            <a:r>
              <a:rPr lang="en-US" altLang="ko-KR" sz="1500" dirty="0" err="1"/>
              <a:t>.Resize</a:t>
            </a:r>
            <a:endParaRPr lang="en-US" altLang="ko-KR" sz="1500" dirty="0"/>
          </a:p>
          <a:p>
            <a:r>
              <a:rPr lang="en-US" altLang="ko-KR" sz="1600" dirty="0" err="1"/>
              <a:t>T</a:t>
            </a:r>
            <a:r>
              <a:rPr lang="en-US" altLang="ko-KR" sz="1500" dirty="0" err="1"/>
              <a:t>.CenterCrop</a:t>
            </a:r>
            <a:endParaRPr lang="en-US" altLang="ko-KR" sz="1500" dirty="0"/>
          </a:p>
          <a:p>
            <a:r>
              <a:rPr lang="en-US" altLang="ko-KR" sz="1600" dirty="0" err="1"/>
              <a:t>T.RandomCrop</a:t>
            </a:r>
            <a:endParaRPr lang="en-US" altLang="ko-KR" sz="1600" dirty="0"/>
          </a:p>
          <a:p>
            <a:r>
              <a:rPr lang="en-US" altLang="ko-KR" sz="1600" dirty="0" err="1"/>
              <a:t>T.RandomHorizontalFlip</a:t>
            </a:r>
            <a:r>
              <a:rPr lang="en-US" altLang="ko-KR" sz="1600" dirty="0"/>
              <a:t>(p=0.5)</a:t>
            </a:r>
          </a:p>
          <a:p>
            <a:r>
              <a:rPr lang="en-US" altLang="ko-KR" sz="1600" dirty="0" err="1"/>
              <a:t>T.ToTensor</a:t>
            </a:r>
            <a:r>
              <a:rPr lang="en-US" altLang="ko-KR" sz="1600" dirty="0"/>
              <a:t>()</a:t>
            </a:r>
            <a:endParaRPr lang="en-US" altLang="ko-KR" sz="1500" dirty="0"/>
          </a:p>
          <a:p>
            <a:endParaRPr lang="en-US" altLang="ko-KR" sz="15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74EAE8-43AD-4C00-B32A-EB5FF4B38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6" t="67937" r="29026"/>
          <a:stretch/>
        </p:blipFill>
        <p:spPr bwMode="auto">
          <a:xfrm>
            <a:off x="6174378" y="1201677"/>
            <a:ext cx="4166062" cy="23678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 descr="https://velog.velcdn.com/images/ss-hj/post/8dd66cdf-d737-4150-bfb4-1352884d7a91/image.png">
            <a:extLst>
              <a:ext uri="{FF2B5EF4-FFF2-40B4-BE49-F238E27FC236}">
                <a16:creationId xmlns:a16="http://schemas.microsoft.com/office/drawing/2014/main" id="{AE2A0367-42B6-4220-B7BF-19BAD3670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378" y="3643631"/>
            <a:ext cx="3706469" cy="28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978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641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Alexnet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-train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C812C2F-9D4A-4291-85D7-196518EF692E}"/>
              </a:ext>
            </a:extLst>
          </p:cNvPr>
          <p:cNvSpPr txBox="1"/>
          <p:nvPr/>
        </p:nvSpPr>
        <p:spPr>
          <a:xfrm>
            <a:off x="7194397" y="908229"/>
            <a:ext cx="44175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손실함수</a:t>
            </a:r>
            <a:endParaRPr lang="en-US" altLang="ko-KR" dirty="0"/>
          </a:p>
          <a:p>
            <a:r>
              <a:rPr lang="en-US" altLang="ko-KR" sz="1500" dirty="0"/>
              <a:t>-&gt; </a:t>
            </a:r>
            <a:r>
              <a:rPr lang="ko-KR" altLang="en-US" sz="1500" dirty="0"/>
              <a:t>교차 엔트로피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최적화</a:t>
            </a:r>
            <a:endParaRPr lang="en-US" altLang="ko-KR" sz="1500" dirty="0"/>
          </a:p>
          <a:p>
            <a:r>
              <a:rPr lang="en-US" altLang="ko-KR" sz="1500" dirty="0"/>
              <a:t>-&gt; Adam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7EFB904-24D0-4B84-B683-9F3763F04C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63052" y="908229"/>
            <a:ext cx="5731510" cy="41503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796FDD-EEE8-4941-8B3B-660C4E07B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292" y="5230052"/>
            <a:ext cx="10012172" cy="115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2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v2/resize:fit:700/1*gU5m4XO2awEM6Zp4DkirFA.png">
            <a:extLst>
              <a:ext uri="{FF2B5EF4-FFF2-40B4-BE49-F238E27FC236}">
                <a16:creationId xmlns:a16="http://schemas.microsoft.com/office/drawing/2014/main" id="{221E6C0F-700D-4759-829E-F3ADE8E0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008" y="1651650"/>
            <a:ext cx="5011983" cy="510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9EB6A5-A5F5-4C38-9A9F-14FC7235626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60C06A8-3909-4EF6-94EB-F892B2652A9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A9D10-A6DB-4E7D-B459-5CB6E2CF82A8}"/>
              </a:ext>
            </a:extLst>
          </p:cNvPr>
          <p:cNvSpPr txBox="1"/>
          <p:nvPr/>
        </p:nvSpPr>
        <p:spPr>
          <a:xfrm>
            <a:off x="1163052" y="272716"/>
            <a:ext cx="1070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vgg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란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?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B8FC84-24D4-4154-A908-768959A9D384}"/>
              </a:ext>
            </a:extLst>
          </p:cNvPr>
          <p:cNvSpPr/>
          <p:nvPr/>
        </p:nvSpPr>
        <p:spPr>
          <a:xfrm>
            <a:off x="144378" y="723563"/>
            <a:ext cx="11828547" cy="8157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Vgg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란 </a:t>
            </a:r>
            <a:r>
              <a:rPr lang="en-US" altLang="ko-KR" sz="1400" dirty="0">
                <a:solidFill>
                  <a:schemeClr val="tx1"/>
                </a:solidFill>
              </a:rPr>
              <a:t>(VGG : Visual Geometry Group)</a:t>
            </a:r>
          </a:p>
          <a:p>
            <a:pPr algn="ctr"/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2014 ImageNet Challenge</a:t>
            </a:r>
            <a:r>
              <a:rPr lang="ko-KR" altLang="en-US" sz="1400" dirty="0">
                <a:solidFill>
                  <a:schemeClr val="tx1"/>
                </a:solidFill>
              </a:rPr>
              <a:t>에서 </a:t>
            </a:r>
            <a:r>
              <a:rPr lang="en-US" altLang="ko-KR" sz="1400" dirty="0">
                <a:solidFill>
                  <a:schemeClr val="tx1"/>
                </a:solidFill>
              </a:rPr>
              <a:t>Top-5 </a:t>
            </a:r>
            <a:r>
              <a:rPr lang="ko-KR" altLang="en-US" sz="1400" dirty="0">
                <a:solidFill>
                  <a:schemeClr val="tx1"/>
                </a:solidFill>
              </a:rPr>
              <a:t>테스트 정확도를 </a:t>
            </a:r>
            <a:r>
              <a:rPr lang="en-US" altLang="ko-KR" sz="1400" dirty="0">
                <a:solidFill>
                  <a:schemeClr val="tx1"/>
                </a:solidFill>
              </a:rPr>
              <a:t>92.7% </a:t>
            </a:r>
            <a:r>
              <a:rPr lang="ko-KR" altLang="en-US" sz="1400" dirty="0">
                <a:solidFill>
                  <a:schemeClr val="tx1"/>
                </a:solidFill>
              </a:rPr>
              <a:t>달성한 컴퓨터 비전 모델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398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https://blog.kakaocdn.net/dn/bmLxMW/btq2SMkNumf/He6Md4NxKJtUGH0kXJkS0k/img.png">
            <a:extLst>
              <a:ext uri="{FF2B5EF4-FFF2-40B4-BE49-F238E27FC236}">
                <a16:creationId xmlns:a16="http://schemas.microsoft.com/office/drawing/2014/main" id="{4784BCFC-DF8C-44BA-889F-B14F0C6645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78" y="965725"/>
            <a:ext cx="5731510" cy="32283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1239E5A-C2D8-470C-A55D-7FB31FBBE5D6}"/>
              </a:ext>
            </a:extLst>
          </p:cNvPr>
          <p:cNvSpPr/>
          <p:nvPr/>
        </p:nvSpPr>
        <p:spPr>
          <a:xfrm>
            <a:off x="6174378" y="965725"/>
            <a:ext cx="5731510" cy="5177098"/>
          </a:xfrm>
          <a:prstGeom prst="rect">
            <a:avLst/>
          </a:prstGeom>
          <a:solidFill>
            <a:srgbClr val="C7E0EB"/>
          </a:solidFill>
          <a:ln>
            <a:solidFill>
              <a:srgbClr val="C7E0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Vgg16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13</a:t>
            </a:r>
            <a:r>
              <a:rPr lang="ko-KR" altLang="ko-KR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Convolution Layer</a:t>
            </a:r>
            <a:r>
              <a:rPr lang="ko-KR" altLang="ko-KR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ko-KR" dirty="0">
                <a:solidFill>
                  <a:schemeClr val="tx1"/>
                </a:solidFill>
              </a:rPr>
              <a:t>개의 </a:t>
            </a:r>
            <a:r>
              <a:rPr lang="en-US" altLang="ko-KR" dirty="0">
                <a:solidFill>
                  <a:schemeClr val="tx1"/>
                </a:solidFill>
              </a:rPr>
              <a:t>Fully Connected Layer</a:t>
            </a:r>
            <a:r>
              <a:rPr lang="ko-KR" altLang="ko-KR" dirty="0">
                <a:solidFill>
                  <a:schemeClr val="tx1"/>
                </a:solidFill>
              </a:rPr>
              <a:t>로 </a:t>
            </a:r>
            <a:r>
              <a:rPr lang="ko-KR" altLang="ko-KR" dirty="0" err="1">
                <a:solidFill>
                  <a:schemeClr val="tx1"/>
                </a:solidFill>
              </a:rPr>
              <a:t>구성되어있음</a:t>
            </a:r>
            <a:r>
              <a:rPr lang="en-US" altLang="ko-KR" dirty="0">
                <a:solidFill>
                  <a:schemeClr val="tx1"/>
                </a:solidFill>
              </a:rPr>
              <a:t>. (13 + 3) layer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처음엔 </a:t>
            </a:r>
            <a:r>
              <a:rPr lang="en-US" altLang="ko-KR" dirty="0">
                <a:solidFill>
                  <a:schemeClr val="tx1"/>
                </a:solidFill>
              </a:rPr>
              <a:t>224*224*3 </a:t>
            </a:r>
            <a:r>
              <a:rPr lang="ko-KR" altLang="ko-KR" dirty="0">
                <a:solidFill>
                  <a:schemeClr val="tx1"/>
                </a:solidFill>
              </a:rPr>
              <a:t>이미지를</a:t>
            </a:r>
            <a:r>
              <a:rPr lang="en-US" altLang="ko-KR" dirty="0">
                <a:solidFill>
                  <a:schemeClr val="tx1"/>
                </a:solidFill>
              </a:rPr>
              <a:t> Input</a:t>
            </a:r>
            <a:r>
              <a:rPr lang="ko-KR" altLang="ko-KR" dirty="0">
                <a:solidFill>
                  <a:schemeClr val="tx1"/>
                </a:solidFill>
              </a:rPr>
              <a:t>으로 </a:t>
            </a:r>
            <a:r>
              <a:rPr lang="ko-KR" altLang="ko-KR" dirty="0" err="1">
                <a:solidFill>
                  <a:schemeClr val="tx1"/>
                </a:solidFill>
              </a:rPr>
              <a:t>입력받음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endParaRPr lang="ko-KR" altLang="ko-KR" dirty="0">
              <a:solidFill>
                <a:schemeClr val="tx1"/>
              </a:solidFill>
            </a:endParaRPr>
          </a:p>
          <a:p>
            <a:r>
              <a:rPr lang="en-US" altLang="ko-KR" dirty="0" err="1">
                <a:solidFill>
                  <a:schemeClr val="tx1"/>
                </a:solidFill>
              </a:rPr>
              <a:t>vgg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모델들은</a:t>
            </a:r>
            <a:r>
              <a:rPr lang="ko-KR" altLang="ko-KR" dirty="0">
                <a:solidFill>
                  <a:schemeClr val="tx1"/>
                </a:solidFill>
              </a:rPr>
              <a:t> 왜</a:t>
            </a:r>
            <a:r>
              <a:rPr lang="en-US" altLang="ko-KR" dirty="0">
                <a:solidFill>
                  <a:schemeClr val="tx1"/>
                </a:solidFill>
              </a:rPr>
              <a:t> Conv </a:t>
            </a:r>
            <a:r>
              <a:rPr lang="ko-KR" altLang="ko-KR" dirty="0">
                <a:solidFill>
                  <a:schemeClr val="tx1"/>
                </a:solidFill>
              </a:rPr>
              <a:t>필터의 사이즈가</a:t>
            </a:r>
            <a:r>
              <a:rPr lang="en-US" altLang="ko-KR" dirty="0">
                <a:solidFill>
                  <a:schemeClr val="tx1"/>
                </a:solidFill>
              </a:rPr>
              <a:t> 3*3</a:t>
            </a:r>
            <a:r>
              <a:rPr lang="ko-KR" altLang="ko-KR" dirty="0">
                <a:solidFill>
                  <a:schemeClr val="tx1"/>
                </a:solidFill>
              </a:rPr>
              <a:t>으로 </a:t>
            </a:r>
            <a:r>
              <a:rPr lang="ko-KR" altLang="ko-KR" dirty="0" err="1">
                <a:solidFill>
                  <a:schemeClr val="tx1"/>
                </a:solidFill>
              </a:rPr>
              <a:t>고정되어있을까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ko-KR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Convolution</a:t>
            </a:r>
            <a:r>
              <a:rPr lang="ko-KR" altLang="ko-KR" dirty="0">
                <a:solidFill>
                  <a:schemeClr val="tx1"/>
                </a:solidFill>
              </a:rPr>
              <a:t>필터를 거칠수록 이미지의 크기는 줄</a:t>
            </a:r>
            <a:r>
              <a:rPr lang="ko-KR" altLang="en-US" dirty="0">
                <a:solidFill>
                  <a:schemeClr val="tx1"/>
                </a:solidFill>
              </a:rPr>
              <a:t>어들기 때문에 </a:t>
            </a:r>
            <a:r>
              <a:rPr lang="ko-KR" altLang="ko-KR" dirty="0">
                <a:solidFill>
                  <a:schemeClr val="tx1"/>
                </a:solidFill>
              </a:rPr>
              <a:t>필터의 사이즈가 크면 클수록 이미지가 빨리 </a:t>
            </a:r>
            <a:r>
              <a:rPr lang="ko-KR" altLang="ko-KR" dirty="0" err="1">
                <a:solidFill>
                  <a:schemeClr val="tx1"/>
                </a:solidFill>
              </a:rPr>
              <a:t>줄어줄어들</a:t>
            </a:r>
            <a:r>
              <a:rPr lang="ko-KR" altLang="ko-KR" dirty="0">
                <a:solidFill>
                  <a:schemeClr val="tx1"/>
                </a:solidFill>
              </a:rPr>
              <a:t> 것이고</a:t>
            </a:r>
            <a:r>
              <a:rPr lang="en-US" altLang="ko-KR" dirty="0">
                <a:solidFill>
                  <a:schemeClr val="tx1"/>
                </a:solidFill>
              </a:rPr>
              <a:t> Layer</a:t>
            </a:r>
            <a:r>
              <a:rPr lang="ko-KR" altLang="ko-KR" dirty="0">
                <a:solidFill>
                  <a:schemeClr val="tx1"/>
                </a:solidFill>
              </a:rPr>
              <a:t>를 깊게 만들 수 없다</a:t>
            </a:r>
            <a:r>
              <a:rPr lang="en-US" altLang="ko-KR" dirty="0">
                <a:solidFill>
                  <a:schemeClr val="tx1"/>
                </a:solidFill>
              </a:rPr>
              <a:t>. ( </a:t>
            </a:r>
            <a:r>
              <a:rPr lang="ko-KR" altLang="en-US" dirty="0">
                <a:solidFill>
                  <a:schemeClr val="tx1"/>
                </a:solidFill>
              </a:rPr>
              <a:t>개인적인 생각 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ko-KR" dirty="0">
                <a:solidFill>
                  <a:schemeClr val="tx1"/>
                </a:solidFill>
              </a:rPr>
              <a:t>논문에 따르면 연산하여 발생하는 파라미터의 개수가 줄어드는 효과와 </a:t>
            </a:r>
            <a:r>
              <a:rPr lang="en-US" altLang="ko-KR" dirty="0" err="1">
                <a:solidFill>
                  <a:schemeClr val="tx1"/>
                </a:solidFill>
              </a:rPr>
              <a:t>ReLU</a:t>
            </a:r>
            <a:r>
              <a:rPr lang="ko-KR" altLang="ko-KR" dirty="0">
                <a:solidFill>
                  <a:schemeClr val="tx1"/>
                </a:solidFill>
              </a:rPr>
              <a:t>함수가 들어갈 수 있는 곳이 많아진다는 장점이 있어서 사용한다고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3B1C324-C049-48D2-952D-DDDA72C1672A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EA7F968-EA18-4181-A5E7-6CF8F90E53A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282C1D-C691-4348-814F-2233A282E53C}"/>
              </a:ext>
            </a:extLst>
          </p:cNvPr>
          <p:cNvSpPr txBox="1"/>
          <p:nvPr/>
        </p:nvSpPr>
        <p:spPr>
          <a:xfrm>
            <a:off x="1163052" y="272716"/>
            <a:ext cx="90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vgg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16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5221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iro.medium.com/v2/resize:fit:700/1*Cb8p7EzcWYDHUzMBYI-yyw.png">
            <a:extLst>
              <a:ext uri="{FF2B5EF4-FFF2-40B4-BE49-F238E27FC236}">
                <a16:creationId xmlns:a16="http://schemas.microsoft.com/office/drawing/2014/main" id="{E904B16E-1FFE-4849-9641-BFB519E73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855" y="339135"/>
            <a:ext cx="4552950" cy="342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miro.medium.com/v2/resize:fit:700/1*E9DiwjWyLU-aQU-knOtv3g.png">
            <a:extLst>
              <a:ext uri="{FF2B5EF4-FFF2-40B4-BE49-F238E27FC236}">
                <a16:creationId xmlns:a16="http://schemas.microsoft.com/office/drawing/2014/main" id="{F70CC0AD-E8AB-4E41-8218-F4FE40ED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97" y="251250"/>
            <a:ext cx="4669908" cy="350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D37CD1-B2E6-4B0A-94E9-15321CE2BB39}"/>
              </a:ext>
            </a:extLst>
          </p:cNvPr>
          <p:cNvSpPr/>
          <p:nvPr/>
        </p:nvSpPr>
        <p:spPr>
          <a:xfrm>
            <a:off x="1747948" y="4316819"/>
            <a:ext cx="3710763" cy="105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 * 7 = 49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2DE207F-94A7-4656-A9F3-0E2D48EB3EBF}"/>
              </a:ext>
            </a:extLst>
          </p:cNvPr>
          <p:cNvSpPr/>
          <p:nvPr/>
        </p:nvSpPr>
        <p:spPr>
          <a:xfrm>
            <a:off x="6791769" y="4316819"/>
            <a:ext cx="3710763" cy="105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 * 3 * 3 = 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831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012862-65D4-4A33-B40E-F8043415D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1" y="1069253"/>
            <a:ext cx="6143625" cy="4314825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0D93185-54E1-485B-941D-04EB7363C36D}"/>
              </a:ext>
            </a:extLst>
          </p:cNvPr>
          <p:cNvSpPr/>
          <p:nvPr/>
        </p:nvSpPr>
        <p:spPr>
          <a:xfrm>
            <a:off x="6604000" y="1069246"/>
            <a:ext cx="4886036" cy="4314825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더 효율적인 훈련을 위해서 </a:t>
            </a:r>
            <a:r>
              <a:rPr lang="en-US" altLang="ko-KR" dirty="0"/>
              <a:t>vgg16 </a:t>
            </a:r>
            <a:r>
              <a:rPr lang="ko-KR" altLang="en-US" dirty="0"/>
              <a:t>가중치파일을 로드하고</a:t>
            </a:r>
            <a:r>
              <a:rPr lang="en-US" altLang="ko-KR" dirty="0"/>
              <a:t>,</a:t>
            </a:r>
          </a:p>
          <a:p>
            <a:pPr algn="ctr"/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class</a:t>
            </a:r>
            <a:r>
              <a:rPr lang="ko-KR" altLang="en-US" dirty="0"/>
              <a:t>를 분류하는 분류기를 만들기위해 </a:t>
            </a:r>
            <a:r>
              <a:rPr lang="en-US" altLang="ko-KR" dirty="0"/>
              <a:t>classifier layer</a:t>
            </a:r>
            <a:r>
              <a:rPr lang="ko-KR" altLang="en-US" dirty="0"/>
              <a:t>을 </a:t>
            </a:r>
            <a:r>
              <a:rPr lang="ko-KR" altLang="en-US" dirty="0" err="1"/>
              <a:t>수정해줬음</a:t>
            </a:r>
            <a:r>
              <a:rPr lang="en-US" altLang="ko-KR" dirty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마지막 </a:t>
            </a:r>
            <a:r>
              <a:rPr lang="en-US" altLang="ko-KR" dirty="0"/>
              <a:t>convolution layer 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의 크기가   </a:t>
            </a:r>
            <a:r>
              <a:rPr lang="en-US" altLang="ko-KR" dirty="0"/>
              <a:t>512 * 7 * 7 </a:t>
            </a:r>
            <a:r>
              <a:rPr lang="ko-KR" altLang="en-US" dirty="0"/>
              <a:t>이기 때문에 분류기 첫번째 </a:t>
            </a:r>
            <a:r>
              <a:rPr lang="en-US" altLang="ko-KR" dirty="0"/>
              <a:t>layer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은 </a:t>
            </a:r>
            <a:r>
              <a:rPr lang="en-US" altLang="ko-KR" dirty="0"/>
              <a:t>25088 </a:t>
            </a:r>
          </a:p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BF9E71-4F8D-4893-A40E-DD443F144031}"/>
              </a:ext>
            </a:extLst>
          </p:cNvPr>
          <p:cNvSpPr/>
          <p:nvPr/>
        </p:nvSpPr>
        <p:spPr>
          <a:xfrm>
            <a:off x="0" y="1866611"/>
            <a:ext cx="6326909" cy="563419"/>
          </a:xfrm>
          <a:prstGeom prst="rect">
            <a:avLst/>
          </a:prstGeom>
          <a:solidFill>
            <a:srgbClr val="C7E0EB"/>
          </a:solidFill>
          <a:ln>
            <a:solidFill>
              <a:srgbClr val="C7E0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4B5F85E-2EC2-464F-99A1-E3D7BF345AD5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7F175D-AE47-4630-8673-EE059732362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DEDFCD-13FC-4586-B9EA-96B98C936042}"/>
              </a:ext>
            </a:extLst>
          </p:cNvPr>
          <p:cNvSpPr txBox="1"/>
          <p:nvPr/>
        </p:nvSpPr>
        <p:spPr>
          <a:xfrm>
            <a:off x="1163052" y="272716"/>
            <a:ext cx="2278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vgg16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모델  코드</a:t>
            </a:r>
          </a:p>
        </p:txBody>
      </p:sp>
    </p:spTree>
    <p:extLst>
      <p:ext uri="{BB962C8B-B14F-4D97-AF65-F5344CB8AC3E}">
        <p14:creationId xmlns:p14="http://schemas.microsoft.com/office/powerpoint/2010/main" val="827452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3020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1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7481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프로젝트 개요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63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97F6D-C98F-4967-B9DA-F4786D21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39" y="1015376"/>
            <a:ext cx="4978604" cy="13944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980370A-75C4-4D41-A453-BE39B8C0FC72}"/>
              </a:ext>
            </a:extLst>
          </p:cNvPr>
          <p:cNvSpPr/>
          <p:nvPr/>
        </p:nvSpPr>
        <p:spPr>
          <a:xfrm>
            <a:off x="967559" y="1244009"/>
            <a:ext cx="148856" cy="159488"/>
          </a:xfrm>
          <a:prstGeom prst="rect">
            <a:avLst/>
          </a:prstGeom>
          <a:solidFill>
            <a:srgbClr val="1818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①</a:t>
            </a:r>
            <a:endParaRPr lang="en-US" altLang="ko-KR" sz="11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47BC85-77CF-4E05-8364-479D4262B563}"/>
              </a:ext>
            </a:extLst>
          </p:cNvPr>
          <p:cNvSpPr/>
          <p:nvPr/>
        </p:nvSpPr>
        <p:spPr>
          <a:xfrm>
            <a:off x="855875" y="1393582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②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5608B5-1EDA-4BF0-8657-9E32657B9A1C}"/>
              </a:ext>
            </a:extLst>
          </p:cNvPr>
          <p:cNvSpPr/>
          <p:nvPr/>
        </p:nvSpPr>
        <p:spPr>
          <a:xfrm>
            <a:off x="855875" y="1581772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③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85384BE-5058-4861-9E88-2ECE78DFEFCA}"/>
              </a:ext>
            </a:extLst>
          </p:cNvPr>
          <p:cNvSpPr/>
          <p:nvPr/>
        </p:nvSpPr>
        <p:spPr>
          <a:xfrm>
            <a:off x="855873" y="1760047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④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4E69B3-A97D-4F0B-8DA4-42D985EA1AE8}"/>
              </a:ext>
            </a:extLst>
          </p:cNvPr>
          <p:cNvSpPr/>
          <p:nvPr/>
        </p:nvSpPr>
        <p:spPr>
          <a:xfrm>
            <a:off x="855874" y="1954107"/>
            <a:ext cx="37221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⑤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3F5A3E-CEF5-429C-A593-F4385CC90BFE}"/>
              </a:ext>
            </a:extLst>
          </p:cNvPr>
          <p:cNvSpPr/>
          <p:nvPr/>
        </p:nvSpPr>
        <p:spPr>
          <a:xfrm>
            <a:off x="5834476" y="1015376"/>
            <a:ext cx="5652673" cy="3381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dirty="0"/>
              <a:t>모든 </a:t>
            </a:r>
            <a:r>
              <a:rPr lang="en-US" altLang="ko-KR" dirty="0"/>
              <a:t>train set</a:t>
            </a:r>
            <a:r>
              <a:rPr lang="ko-KR" altLang="en-US" dirty="0"/>
              <a:t>의 이미지를 </a:t>
            </a:r>
            <a:r>
              <a:rPr lang="en-US" altLang="ko-KR" dirty="0"/>
              <a:t>256,256</a:t>
            </a:r>
            <a:r>
              <a:rPr lang="ko-KR" altLang="en-US" dirty="0"/>
              <a:t>크기로 </a:t>
            </a:r>
            <a:r>
              <a:rPr lang="en-US" altLang="ko-KR" dirty="0"/>
              <a:t>resize</a:t>
            </a:r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Random</a:t>
            </a:r>
            <a:r>
              <a:rPr lang="ko-KR" altLang="en-US" dirty="0"/>
              <a:t>한 각도로 이미지를 </a:t>
            </a:r>
            <a:r>
              <a:rPr lang="en-US" altLang="ko-KR" dirty="0" err="1"/>
              <a:t>argumentaion</a:t>
            </a:r>
            <a:r>
              <a:rPr lang="ko-KR" altLang="en-US" dirty="0"/>
              <a:t> 해준다</a:t>
            </a:r>
            <a:endParaRPr lang="en-US" altLang="ko-KR" dirty="0"/>
          </a:p>
          <a:p>
            <a:pPr marL="342900" indent="-342900" algn="ctr">
              <a:buAutoNum type="arabicPeriod"/>
            </a:pPr>
            <a:endParaRPr lang="en-US" altLang="ko-KR" dirty="0"/>
          </a:p>
          <a:p>
            <a:pPr marL="342900" indent="-342900" algn="ctr">
              <a:buAutoNum type="arabicPeriod"/>
            </a:pPr>
            <a:r>
              <a:rPr lang="en-US" altLang="ko-KR" dirty="0"/>
              <a:t>Vgg16</a:t>
            </a:r>
            <a:r>
              <a:rPr lang="ko-KR" altLang="en-US" dirty="0"/>
              <a:t>모델은 </a:t>
            </a:r>
            <a:r>
              <a:rPr lang="en-US" altLang="ko-KR" dirty="0"/>
              <a:t>224,224 </a:t>
            </a:r>
            <a:r>
              <a:rPr lang="ko-KR" altLang="en-US" dirty="0"/>
              <a:t>이미지가 </a:t>
            </a:r>
            <a:r>
              <a:rPr lang="en-US" altLang="ko-KR" dirty="0"/>
              <a:t>input</a:t>
            </a:r>
            <a:r>
              <a:rPr lang="ko-KR" altLang="en-US" dirty="0"/>
              <a:t>이 돼야하기 때문에 </a:t>
            </a:r>
            <a:r>
              <a:rPr lang="en-US" altLang="ko-KR" dirty="0"/>
              <a:t>224</a:t>
            </a:r>
            <a:r>
              <a:rPr lang="ko-KR" altLang="en-US" dirty="0"/>
              <a:t>크기만큼 </a:t>
            </a:r>
            <a:r>
              <a:rPr lang="en-US" altLang="ko-KR" dirty="0" err="1"/>
              <a:t>centercrop</a:t>
            </a:r>
            <a:r>
              <a:rPr lang="ko-KR" altLang="en-US" dirty="0"/>
              <a:t>해준다</a:t>
            </a:r>
            <a:endParaRPr lang="en-US" altLang="ko-KR" dirty="0"/>
          </a:p>
          <a:p>
            <a:pPr marL="342900" indent="-342900" algn="ctr">
              <a:buAutoNum type="arabicPeriod" startAt="4"/>
            </a:pPr>
            <a:endParaRPr lang="en-US" altLang="ko-KR" dirty="0"/>
          </a:p>
          <a:p>
            <a:pPr marL="342900" indent="-342900" algn="ctr">
              <a:buAutoNum type="arabicPeriod" startAt="4"/>
            </a:pPr>
            <a:r>
              <a:rPr lang="ko-KR" altLang="en-US" dirty="0"/>
              <a:t>모델에 </a:t>
            </a:r>
            <a:r>
              <a:rPr lang="en-US" altLang="ko-KR" dirty="0"/>
              <a:t>input</a:t>
            </a:r>
            <a:r>
              <a:rPr lang="ko-KR" altLang="en-US" dirty="0"/>
              <a:t>하기위해 </a:t>
            </a:r>
            <a:r>
              <a:rPr lang="en-US" altLang="ko-KR" dirty="0"/>
              <a:t>tensor</a:t>
            </a:r>
            <a:r>
              <a:rPr lang="ko-KR" altLang="en-US" dirty="0"/>
              <a:t>형태로 바꿔준다</a:t>
            </a:r>
            <a:endParaRPr lang="en-US" altLang="ko-KR" dirty="0"/>
          </a:p>
          <a:p>
            <a:pPr marL="342900" indent="-342900" algn="ctr">
              <a:buAutoNum type="arabicPeriod" startAt="4"/>
            </a:pPr>
            <a:endParaRPr lang="en-US" altLang="ko-KR" dirty="0"/>
          </a:p>
          <a:p>
            <a:pPr marL="342900" indent="-342900" algn="ctr">
              <a:buAutoNum type="arabicPeriod" startAt="4"/>
            </a:pPr>
            <a:r>
              <a:rPr lang="ko-KR" altLang="en-US" dirty="0"/>
              <a:t>정규화 하는 과정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5DC938-297E-44D7-9454-4DFF4A85D9AC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9F5847-8D23-423E-B44D-E0AAA5E9D69F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CDA875-D16B-49C9-92C3-F32693AE7DEC}"/>
              </a:ext>
            </a:extLst>
          </p:cNvPr>
          <p:cNvSpPr txBox="1"/>
          <p:nvPr/>
        </p:nvSpPr>
        <p:spPr>
          <a:xfrm>
            <a:off x="1163052" y="272716"/>
            <a:ext cx="2876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vgg16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데이터 </a:t>
            </a:r>
            <a:r>
              <a:rPr lang="ko-KR" altLang="en-US" sz="2800" b="1" spc="-300" dirty="0" err="1">
                <a:solidFill>
                  <a:schemeClr val="accent1"/>
                </a:solidFill>
              </a:rPr>
              <a:t>전처리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64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A0D8378-A6ED-4531-9AAE-C48133CCF508}"/>
              </a:ext>
            </a:extLst>
          </p:cNvPr>
          <p:cNvSpPr/>
          <p:nvPr/>
        </p:nvSpPr>
        <p:spPr>
          <a:xfrm>
            <a:off x="6905624" y="887173"/>
            <a:ext cx="4981575" cy="344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손실함수 </a:t>
            </a:r>
            <a:r>
              <a:rPr lang="en-US" altLang="ko-KR" dirty="0"/>
              <a:t>-&gt; Negative Log Likelihood Loss (NLL Loss) </a:t>
            </a:r>
          </a:p>
          <a:p>
            <a:pPr algn="ctr"/>
            <a:r>
              <a:rPr lang="ko-KR" altLang="en-US" dirty="0"/>
              <a:t>함수 사용 주로 다중 클래스 분류에 사용되는 함수임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-&gt;  Adam(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ctr"/>
            <a:r>
              <a:rPr lang="ko-KR" altLang="en-US" dirty="0"/>
              <a:t>또한 </a:t>
            </a:r>
            <a:r>
              <a:rPr lang="en-US" altLang="ko-KR" dirty="0"/>
              <a:t>learning rate 0.001</a:t>
            </a:r>
            <a:r>
              <a:rPr lang="ko-KR" altLang="en-US" dirty="0"/>
              <a:t>로 적용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Epoch -&gt; 15</a:t>
            </a:r>
            <a:r>
              <a:rPr lang="ko-KR" altLang="en-US" dirty="0"/>
              <a:t>번 반복해서 훈련 진행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train_loss_min</a:t>
            </a:r>
            <a:r>
              <a:rPr lang="en-US" altLang="ko-KR" dirty="0"/>
              <a:t> -&gt; train loss</a:t>
            </a:r>
            <a:r>
              <a:rPr lang="ko-KR" altLang="en-US" dirty="0"/>
              <a:t>를 지속적으로 추적해 </a:t>
            </a:r>
            <a:r>
              <a:rPr lang="en-US" altLang="ko-KR" dirty="0"/>
              <a:t>loss</a:t>
            </a:r>
            <a:r>
              <a:rPr lang="ko-KR" altLang="en-US" dirty="0"/>
              <a:t>가 감소하면 </a:t>
            </a:r>
            <a:r>
              <a:rPr lang="en-US" altLang="ko-KR" dirty="0"/>
              <a:t>model</a:t>
            </a:r>
            <a:r>
              <a:rPr lang="ko-KR" altLang="en-US" dirty="0"/>
              <a:t>을 저장</a:t>
            </a:r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364E9D-5057-4433-994A-C30A5B50CEB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17DD19-F481-4D12-9C87-EB6B89727971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3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BC42FC-20BE-401A-9894-12D50EF4F7B9}"/>
              </a:ext>
            </a:extLst>
          </p:cNvPr>
          <p:cNvSpPr txBox="1"/>
          <p:nvPr/>
        </p:nvSpPr>
        <p:spPr>
          <a:xfrm>
            <a:off x="1163052" y="272716"/>
            <a:ext cx="2963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vgg16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모델  학습 과정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771E7EC-87B0-41CD-A314-D92C268F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2500124"/>
            <a:ext cx="6370722" cy="36674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1AF6B38-48AA-4244-8EF2-8445AB7B3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1" y="1007361"/>
            <a:ext cx="4010025" cy="8286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E66C8DC-9AB5-45BC-826E-BDD2B77F1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624" y="4476750"/>
            <a:ext cx="3988607" cy="222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026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1534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ResNet</a:t>
            </a:r>
            <a:r>
              <a:rPr lang="en-US" altLang="ko-KR" sz="2800" b="1" spc="-300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800" b="1" spc="-300" dirty="0">
              <a:solidFill>
                <a:schemeClr val="accent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4A812E9-F50C-4FC3-9542-831A0B885274}"/>
              </a:ext>
            </a:extLst>
          </p:cNvPr>
          <p:cNvGrpSpPr/>
          <p:nvPr/>
        </p:nvGrpSpPr>
        <p:grpSpPr>
          <a:xfrm>
            <a:off x="2078210" y="1750264"/>
            <a:ext cx="2905761" cy="4322181"/>
            <a:chOff x="2123439" y="2286000"/>
            <a:chExt cx="2905761" cy="4322181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8C0CBB26-EAF6-4B9D-BB70-52A6FADF0C37}"/>
                </a:ext>
              </a:extLst>
            </p:cNvPr>
            <p:cNvCxnSpPr/>
            <p:nvPr/>
          </p:nvCxnSpPr>
          <p:spPr>
            <a:xfrm>
              <a:off x="2926080" y="2286000"/>
              <a:ext cx="0" cy="6705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841B14F-4686-4712-96FA-1FAE5A90B379}"/>
                </a:ext>
              </a:extLst>
            </p:cNvPr>
            <p:cNvGrpSpPr/>
            <p:nvPr/>
          </p:nvGrpSpPr>
          <p:grpSpPr>
            <a:xfrm>
              <a:off x="2123440" y="3038382"/>
              <a:ext cx="1605279" cy="598900"/>
              <a:chOff x="2123440" y="3038382"/>
              <a:chExt cx="1605279" cy="598900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30CC348-B67C-4C24-B0FC-89A2CB0A4C61}"/>
                  </a:ext>
                </a:extLst>
              </p:cNvPr>
              <p:cNvSpPr/>
              <p:nvPr/>
            </p:nvSpPr>
            <p:spPr>
              <a:xfrm>
                <a:off x="2123440" y="3038382"/>
                <a:ext cx="1605279" cy="5989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FA799ADE-3296-40C0-B7EE-60C95583F7A5}"/>
                  </a:ext>
                </a:extLst>
              </p:cNvPr>
              <p:cNvSpPr/>
              <p:nvPr/>
            </p:nvSpPr>
            <p:spPr>
              <a:xfrm>
                <a:off x="2531594" y="3125022"/>
                <a:ext cx="1197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Dotum" panose="020B0600000101010101" pitchFamily="50" charset="-127"/>
                    <a:ea typeface="Dotum" panose="020B0600000101010101" pitchFamily="50" charset="-127"/>
                  </a:rPr>
                  <a:t>conv</a:t>
                </a:r>
                <a:endParaRPr lang="ko-KR" altLang="en-US" b="0" i="0">
                  <a:solidFill>
                    <a:srgbClr val="000000"/>
                  </a:solidFill>
                  <a:effectLst/>
                  <a:latin typeface="Dotum" panose="020B0600000101010101" pitchFamily="50" charset="-127"/>
                  <a:ea typeface="Dotum" panose="020B0600000101010101" pitchFamily="50" charset="-127"/>
                </a:endParaRPr>
              </a:p>
            </p:txBody>
          </p:sp>
        </p:grp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9BC6C15-CF2B-4DD5-AF0F-92FA7D429657}"/>
                </a:ext>
              </a:extLst>
            </p:cNvPr>
            <p:cNvCxnSpPr>
              <a:cxnSpLocks/>
            </p:cNvCxnSpPr>
            <p:nvPr/>
          </p:nvCxnSpPr>
          <p:spPr>
            <a:xfrm>
              <a:off x="2926079" y="3799840"/>
              <a:ext cx="0" cy="43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B2A6A07-3E73-488A-9769-EC5DF62F1473}"/>
                </a:ext>
              </a:extLst>
            </p:cNvPr>
            <p:cNvSpPr/>
            <p:nvPr/>
          </p:nvSpPr>
          <p:spPr>
            <a:xfrm>
              <a:off x="2926079" y="3833646"/>
              <a:ext cx="757188" cy="369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solidFill>
                    <a:srgbClr val="000000"/>
                  </a:solidFill>
                  <a:latin typeface="Dotum" panose="020B0600000101010101" pitchFamily="50" charset="-127"/>
                  <a:ea typeface="Dotum" panose="020B0600000101010101" pitchFamily="50" charset="-127"/>
                </a:rPr>
                <a:t>ReLU</a:t>
              </a:r>
              <a:endParaRPr lang="ko-KR" altLang="en-US" b="0" i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ADD3EB1-CC55-40A6-8102-B7F77576AF43}"/>
                </a:ext>
              </a:extLst>
            </p:cNvPr>
            <p:cNvGrpSpPr/>
            <p:nvPr/>
          </p:nvGrpSpPr>
          <p:grpSpPr>
            <a:xfrm>
              <a:off x="2123439" y="4389118"/>
              <a:ext cx="1605279" cy="598900"/>
              <a:chOff x="2123440" y="3038382"/>
              <a:chExt cx="1605279" cy="598900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FA94543-1750-43B1-8F97-DA91F6D6A0D9}"/>
                  </a:ext>
                </a:extLst>
              </p:cNvPr>
              <p:cNvSpPr/>
              <p:nvPr/>
            </p:nvSpPr>
            <p:spPr>
              <a:xfrm>
                <a:off x="2123440" y="3038382"/>
                <a:ext cx="1605279" cy="5989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0215090D-A1B5-42C5-BDB7-0267500621F3}"/>
                  </a:ext>
                </a:extLst>
              </p:cNvPr>
              <p:cNvSpPr/>
              <p:nvPr/>
            </p:nvSpPr>
            <p:spPr>
              <a:xfrm>
                <a:off x="2531594" y="3125022"/>
                <a:ext cx="11971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Dotum" panose="020B0600000101010101" pitchFamily="50" charset="-127"/>
                    <a:ea typeface="Dotum" panose="020B0600000101010101" pitchFamily="50" charset="-127"/>
                  </a:rPr>
                  <a:t>conv</a:t>
                </a:r>
                <a:endParaRPr lang="ko-KR" altLang="en-US" b="0" i="0">
                  <a:solidFill>
                    <a:srgbClr val="000000"/>
                  </a:solidFill>
                  <a:effectLst/>
                  <a:latin typeface="Dotum" panose="020B0600000101010101" pitchFamily="50" charset="-127"/>
                  <a:ea typeface="Dotum" panose="020B0600000101010101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46BF8C90-710C-4507-B391-95627EDE19C2}"/>
                </a:ext>
              </a:extLst>
            </p:cNvPr>
            <p:cNvGrpSpPr/>
            <p:nvPr/>
          </p:nvGrpSpPr>
          <p:grpSpPr>
            <a:xfrm>
              <a:off x="2591674" y="5424640"/>
              <a:ext cx="668807" cy="662002"/>
              <a:chOff x="2591674" y="5404320"/>
              <a:chExt cx="668807" cy="662002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89278BBA-7F32-4C30-B0AE-9713D5F34DFB}"/>
                  </a:ext>
                </a:extLst>
              </p:cNvPr>
              <p:cNvSpPr/>
              <p:nvPr/>
            </p:nvSpPr>
            <p:spPr>
              <a:xfrm>
                <a:off x="2591674" y="5404320"/>
                <a:ext cx="668807" cy="66200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5C51DD6-F0C3-4F4A-AE80-86B32D18E037}"/>
                  </a:ext>
                </a:extLst>
              </p:cNvPr>
              <p:cNvSpPr/>
              <p:nvPr/>
            </p:nvSpPr>
            <p:spPr>
              <a:xfrm>
                <a:off x="2769440" y="5550655"/>
                <a:ext cx="34039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en-US" altLang="ko-KR" b="0" i="0">
                    <a:solidFill>
                      <a:srgbClr val="000000"/>
                    </a:solidFill>
                    <a:effectLst/>
                    <a:latin typeface="Dotum" panose="020B0600000101010101" pitchFamily="50" charset="-127"/>
                    <a:ea typeface="Dotum" panose="020B0600000101010101" pitchFamily="50" charset="-127"/>
                  </a:rPr>
                  <a:t>+</a:t>
                </a:r>
                <a:endParaRPr lang="ko-KR" altLang="en-US" b="0" i="0">
                  <a:solidFill>
                    <a:srgbClr val="000000"/>
                  </a:solidFill>
                  <a:effectLst/>
                  <a:latin typeface="Dotum" panose="020B0600000101010101" pitchFamily="50" charset="-127"/>
                  <a:ea typeface="Dotum" panose="020B0600000101010101" pitchFamily="50" charset="-127"/>
                </a:endParaRPr>
              </a:p>
            </p:txBody>
          </p: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295DB2E-DBE5-4B0A-9859-21CAC7A6220E}"/>
                </a:ext>
              </a:extLst>
            </p:cNvPr>
            <p:cNvSpPr/>
            <p:nvPr/>
          </p:nvSpPr>
          <p:spPr>
            <a:xfrm>
              <a:off x="3535679" y="5550687"/>
              <a:ext cx="757188" cy="369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 dirty="0" err="1">
                  <a:solidFill>
                    <a:srgbClr val="000000"/>
                  </a:solidFill>
                  <a:latin typeface="Dotum" panose="020B0600000101010101" pitchFamily="50" charset="-127"/>
                  <a:ea typeface="Dotum" panose="020B0600000101010101" pitchFamily="50" charset="-127"/>
                </a:rPr>
                <a:t>X+f</a:t>
              </a:r>
              <a:r>
                <a:rPr lang="en-US" altLang="ko-KR" dirty="0">
                  <a:solidFill>
                    <a:srgbClr val="000000"/>
                  </a:solidFill>
                  <a:latin typeface="Dotum" panose="020B0600000101010101" pitchFamily="50" charset="-127"/>
                  <a:ea typeface="Dotum" panose="020B0600000101010101" pitchFamily="50" charset="-127"/>
                </a:rPr>
                <a:t>(x)</a:t>
              </a:r>
              <a:endParaRPr lang="ko-KR" altLang="en-US" b="0" i="0" dirty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9E623C73-0CDB-4C16-816B-6A0FE625D17D}"/>
                </a:ext>
              </a:extLst>
            </p:cNvPr>
            <p:cNvCxnSpPr>
              <a:cxnSpLocks/>
            </p:cNvCxnSpPr>
            <p:nvPr/>
          </p:nvCxnSpPr>
          <p:spPr>
            <a:xfrm>
              <a:off x="2881887" y="6171301"/>
              <a:ext cx="0" cy="43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9D0591D-FC3B-4912-8639-B5299CFF6AE9}"/>
                </a:ext>
              </a:extLst>
            </p:cNvPr>
            <p:cNvSpPr/>
            <p:nvPr/>
          </p:nvSpPr>
          <p:spPr>
            <a:xfrm>
              <a:off x="2881887" y="6205107"/>
              <a:ext cx="757188" cy="369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solidFill>
                    <a:srgbClr val="000000"/>
                  </a:solidFill>
                  <a:latin typeface="Dotum" panose="020B0600000101010101" pitchFamily="50" charset="-127"/>
                  <a:ea typeface="Dotum" panose="020B0600000101010101" pitchFamily="50" charset="-127"/>
                </a:rPr>
                <a:t>ReLU</a:t>
              </a:r>
              <a:endParaRPr lang="ko-KR" altLang="en-US" b="0" i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9978BA0B-23A4-474A-AC57-4E2D27B7784B}"/>
                </a:ext>
              </a:extLst>
            </p:cNvPr>
            <p:cNvCxnSpPr>
              <a:cxnSpLocks/>
            </p:cNvCxnSpPr>
            <p:nvPr/>
          </p:nvCxnSpPr>
          <p:spPr>
            <a:xfrm>
              <a:off x="2902207" y="5069040"/>
              <a:ext cx="0" cy="325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FDC99415-E518-4010-B4E7-447B498F813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rot="5400000">
              <a:off x="1171378" y="4000937"/>
              <a:ext cx="3175001" cy="334407"/>
            </a:xfrm>
            <a:prstGeom prst="bentConnector4">
              <a:avLst>
                <a:gd name="adj1" fmla="val 947"/>
                <a:gd name="adj2" fmla="val 4691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오른쪽 중괄호 43">
              <a:extLst>
                <a:ext uri="{FF2B5EF4-FFF2-40B4-BE49-F238E27FC236}">
                  <a16:creationId xmlns:a16="http://schemas.microsoft.com/office/drawing/2014/main" id="{ECCA6FCE-1FA2-4ADC-B164-7BFC5110F7A1}"/>
                </a:ext>
              </a:extLst>
            </p:cNvPr>
            <p:cNvSpPr/>
            <p:nvPr/>
          </p:nvSpPr>
          <p:spPr>
            <a:xfrm>
              <a:off x="3968348" y="2609565"/>
              <a:ext cx="334408" cy="27845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B44DD76-9A3F-458E-9E8E-A488F7545D8A}"/>
                </a:ext>
              </a:extLst>
            </p:cNvPr>
            <p:cNvSpPr/>
            <p:nvPr/>
          </p:nvSpPr>
          <p:spPr>
            <a:xfrm>
              <a:off x="4542385" y="3833646"/>
              <a:ext cx="486815" cy="3692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/>
              <a:r>
                <a:rPr lang="en-US" altLang="ko-KR">
                  <a:solidFill>
                    <a:srgbClr val="000000"/>
                  </a:solidFill>
                  <a:latin typeface="Dotum" panose="020B0600000101010101" pitchFamily="50" charset="-127"/>
                  <a:ea typeface="Dotum" panose="020B0600000101010101" pitchFamily="50" charset="-127"/>
                </a:rPr>
                <a:t>f(x)</a:t>
              </a:r>
              <a:endParaRPr lang="ko-KR" altLang="en-US" b="0" i="0">
                <a:solidFill>
                  <a:srgbClr val="000000"/>
                </a:solidFill>
                <a:effectLst/>
                <a:latin typeface="Dotum" panose="020B0600000101010101" pitchFamily="50" charset="-127"/>
                <a:ea typeface="Dotum" panose="020B0600000101010101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213818-93E7-2230-5C59-DFF13E4C3CBE}"/>
              </a:ext>
            </a:extLst>
          </p:cNvPr>
          <p:cNvSpPr txBox="1"/>
          <p:nvPr/>
        </p:nvSpPr>
        <p:spPr>
          <a:xfrm>
            <a:off x="5444590" y="1858424"/>
            <a:ext cx="61278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 dirty="0" err="1">
                <a:solidFill>
                  <a:srgbClr val="0D0D0D"/>
                </a:solidFill>
                <a:effectLst/>
                <a:latin typeface="Söhne"/>
              </a:rPr>
              <a:t>ResNet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설명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 err="1">
                <a:solidFill>
                  <a:srgbClr val="0D0D0D"/>
                </a:solidFill>
                <a:effectLst/>
                <a:latin typeface="Söhne"/>
              </a:rPr>
              <a:t>잔차</a:t>
            </a: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 연결 </a:t>
            </a: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(Residual Connection)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Conv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층을 통과한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F(X)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와 통과하지 않은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X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를 더하는 과정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Residual Mapping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이 과정을 통해 의미 없는 파라미터의 수를 줄이고 기울기 소멸 문제를 해결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>
                <a:solidFill>
                  <a:srgbClr val="0D0D0D"/>
                </a:solidFill>
                <a:effectLst/>
                <a:latin typeface="Söhne"/>
              </a:rPr>
              <a:t>모델명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ResNet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뒤의 숫자는 층의 개수를 의미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예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ResNet18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은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18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개의 층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0E010-5762-6F28-3DDD-890AA9A07934}"/>
              </a:ext>
            </a:extLst>
          </p:cNvPr>
          <p:cNvSpPr txBox="1"/>
          <p:nvPr/>
        </p:nvSpPr>
        <p:spPr>
          <a:xfrm>
            <a:off x="1163051" y="986975"/>
            <a:ext cx="10332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 err="1">
                <a:solidFill>
                  <a:srgbClr val="0D0D0D"/>
                </a:solidFill>
                <a:effectLst/>
                <a:latin typeface="Söhne"/>
              </a:rPr>
              <a:t>ResNet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(Residual Network)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은 딥러닝 모델의 학습을 방해하는 기울기 소실 문제를 해결하기 위해 개발되었습니다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잔차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연결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(residual connection)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을 통해 더 깊은 신경망에서도 효과적인 학습이 가능합니다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680598-B96F-4D73-8ABD-8B380942C211}"/>
              </a:ext>
            </a:extLst>
          </p:cNvPr>
          <p:cNvSpPr txBox="1"/>
          <p:nvPr/>
        </p:nvSpPr>
        <p:spPr>
          <a:xfrm>
            <a:off x="4366793" y="3632404"/>
            <a:ext cx="916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>
                <a:solidFill>
                  <a:srgbClr val="0D0D0D"/>
                </a:solidFill>
                <a:latin typeface="Söhne"/>
              </a:rPr>
              <a:t>identity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3904C7B-B53E-4BDE-A2FD-B196FB677D78}"/>
              </a:ext>
            </a:extLst>
          </p:cNvPr>
          <p:cNvSpPr/>
          <p:nvPr/>
        </p:nvSpPr>
        <p:spPr>
          <a:xfrm>
            <a:off x="2926301" y="1847488"/>
            <a:ext cx="757188" cy="369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>
                <a:solidFill>
                  <a:srgbClr val="000000"/>
                </a:solidFill>
                <a:latin typeface="Dotum" panose="020B0600000101010101" pitchFamily="50" charset="-127"/>
                <a:ea typeface="Dotum" panose="020B0600000101010101" pitchFamily="50" charset="-127"/>
              </a:rPr>
              <a:t>X</a:t>
            </a:r>
            <a:endParaRPr lang="ko-KR" altLang="en-US" b="0" i="0" dirty="0">
              <a:solidFill>
                <a:srgbClr val="000000"/>
              </a:solidFill>
              <a:effectLst/>
              <a:latin typeface="Dotum" panose="020B0600000101010101" pitchFamily="50" charset="-127"/>
              <a:ea typeface="Dot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910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1161CD-29CC-4B5C-9416-3A9FF39C13B0}"/>
              </a:ext>
            </a:extLst>
          </p:cNvPr>
          <p:cNvSpPr/>
          <p:nvPr/>
        </p:nvSpPr>
        <p:spPr>
          <a:xfrm>
            <a:off x="420226" y="238780"/>
            <a:ext cx="5325137" cy="357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2CAC1D-E589-489F-9102-14D0AA385D56}"/>
              </a:ext>
            </a:extLst>
          </p:cNvPr>
          <p:cNvSpPr/>
          <p:nvPr/>
        </p:nvSpPr>
        <p:spPr>
          <a:xfrm>
            <a:off x="420225" y="238778"/>
            <a:ext cx="5325137" cy="436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334B0-4BDD-40FE-94C8-009020F6BC71}"/>
              </a:ext>
            </a:extLst>
          </p:cNvPr>
          <p:cNvSpPr txBox="1"/>
          <p:nvPr/>
        </p:nvSpPr>
        <p:spPr>
          <a:xfrm>
            <a:off x="1057890" y="289679"/>
            <a:ext cx="40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데이터 전처리 과정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E0D16-69F0-4C70-9C49-0123EFF91990}"/>
              </a:ext>
            </a:extLst>
          </p:cNvPr>
          <p:cNvSpPr txBox="1"/>
          <p:nvPr/>
        </p:nvSpPr>
        <p:spPr>
          <a:xfrm>
            <a:off x="661071" y="910675"/>
            <a:ext cx="4972532" cy="2235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크기 조정 및 자르기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Resize(256):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 이미지를 짧은 변이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256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픽셀이 되도록 크기 조정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CenterCrop(224): 256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픽셀로 크기 조정된 이미지의 중심에서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224x224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크기로 자름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 변환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ToTensor():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이미지를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PyTorch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텐서로 변환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(0~1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범위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3.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Normalize([0.485, 0.456, 0.406], [0.229, 0.224, 0.225]):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ImageNet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데이터셋의 평균과 표준편차 사용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모델의 성능 최적화 및 일관성 유지</a:t>
            </a:r>
            <a:endParaRPr lang="ko-KR" altLang="en-US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8996DF1-E64A-4D3D-ADBE-2514EF946474}"/>
              </a:ext>
            </a:extLst>
          </p:cNvPr>
          <p:cNvSpPr/>
          <p:nvPr/>
        </p:nvSpPr>
        <p:spPr>
          <a:xfrm>
            <a:off x="424261" y="4042031"/>
            <a:ext cx="5325137" cy="1734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E4AAE5-7901-443F-9F39-01BF70772EF7}"/>
              </a:ext>
            </a:extLst>
          </p:cNvPr>
          <p:cNvSpPr/>
          <p:nvPr/>
        </p:nvSpPr>
        <p:spPr>
          <a:xfrm>
            <a:off x="424260" y="4042029"/>
            <a:ext cx="5325137" cy="436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101E85-FA22-4C4B-89F4-55BAE8E670EE}"/>
              </a:ext>
            </a:extLst>
          </p:cNvPr>
          <p:cNvSpPr txBox="1"/>
          <p:nvPr/>
        </p:nvSpPr>
        <p:spPr>
          <a:xfrm>
            <a:off x="1061925" y="4092930"/>
            <a:ext cx="404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전처리 과정의 역할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136FE-3CB4-4909-93B2-11761400E36F}"/>
              </a:ext>
            </a:extLst>
          </p:cNvPr>
          <p:cNvSpPr txBox="1"/>
          <p:nvPr/>
        </p:nvSpPr>
        <p:spPr>
          <a:xfrm>
            <a:off x="661071" y="4638253"/>
            <a:ext cx="4972532" cy="794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Resize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및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CenterCrop: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일관된 입력 크기로 모델에 맞춤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ToTensor: PyTorch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이미지 처리 가능하게 변환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Normalize: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정규화를 통해 안정적인 학습 지원</a:t>
            </a:r>
            <a:endParaRPr lang="ko-KR" altLang="en-US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9D75032-EACA-45CE-96F9-9F5998553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026" y="243858"/>
            <a:ext cx="4470400" cy="31393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Define a function for data transformations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data_transforms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(phase):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== TRAIN: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transform = transforms.Compose([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transforms.Resize(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transforms.RandomHorizontalFlip(),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transforms.RandomRotation(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transforms.RandomCrop(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224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transforms.ToTensor(),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transforms.Normalize([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0.485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0.456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0.406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0.229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transform = transforms.Compose([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transforms.Resize(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256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transforms.CenterCrop(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224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transforms.ToTensor(),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transforms.Normalize([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0.485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0.456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0.406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], [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0.229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0.225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]),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])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transform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0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E5DA41B-6F9A-4992-831C-BAC0ED9AC961}"/>
              </a:ext>
            </a:extLst>
          </p:cNvPr>
          <p:cNvSpPr/>
          <p:nvPr/>
        </p:nvSpPr>
        <p:spPr>
          <a:xfrm>
            <a:off x="232382" y="206759"/>
            <a:ext cx="6609422" cy="357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C76CCB6-8006-48B1-8924-5EBB46564791}"/>
              </a:ext>
            </a:extLst>
          </p:cNvPr>
          <p:cNvSpPr/>
          <p:nvPr/>
        </p:nvSpPr>
        <p:spPr>
          <a:xfrm>
            <a:off x="232381" y="206757"/>
            <a:ext cx="6609422" cy="436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B5D1A8-031D-44C4-BE64-5E86F67D542D}"/>
              </a:ext>
            </a:extLst>
          </p:cNvPr>
          <p:cNvSpPr txBox="1"/>
          <p:nvPr/>
        </p:nvSpPr>
        <p:spPr>
          <a:xfrm>
            <a:off x="232380" y="257658"/>
            <a:ext cx="6287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학습 하이퍼파라미터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(Training Hyperparameters)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Pretendard (본문)"/>
              <a:ea typeface="HY견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5FB11-8981-40C0-BF9E-CDE2E9ADB9AE}"/>
              </a:ext>
            </a:extLst>
          </p:cNvPr>
          <p:cNvSpPr txBox="1"/>
          <p:nvPr/>
        </p:nvSpPr>
        <p:spPr>
          <a:xfrm>
            <a:off x="507999" y="806923"/>
            <a:ext cx="5426354" cy="271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에포크 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(Number of Epochs): 20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배치 크기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(Batch Size):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훈련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4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검증 및 테스트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1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손실 함수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(Loss Function): Cross-Entropy Loss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최적화 알고리즘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(Optimizer): SGD (Stochastic Gradient Descent)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학습률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(Learning Rate): 0.001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모멘텀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(Momentum): 0.9</a:t>
            </a: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가중치 감쇠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(Weight Decay): 0.01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학습률 스케줄러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(Learning Rate Scheduler):</a:t>
            </a: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StepLR: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매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에포크마다 학습률을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0.1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배로 감소</a:t>
            </a:r>
            <a:endParaRPr lang="ko-KR" altLang="en-US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C88BFB-838D-40F8-A8EE-D61AEB194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280" y="277304"/>
            <a:ext cx="4897120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Constants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EPOCHS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data_dir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"/home/bohyeong/input/chest-xray-pneumonia/chest_xray/chest_xray"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'test'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TRAIN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'train'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VAL 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'val'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D8D52FF-9FE7-4651-95DB-60DF4882C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280" y="1638744"/>
            <a:ext cx="4897120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단계별 데이터로더 사전 작성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dataloaders =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TRAIN: torch.utils.data.DataLoader(image_datasets[TRAIN],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VAL: torch.utils.data.DataLoader(image_datasets[VAL],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 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TEST: torch.utils.data.DataLoader(image_datasets[TEST],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batch_size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shuffle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AC0F9F2-FEB9-43C1-8934-39B4D2F11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9280" y="3107588"/>
            <a:ext cx="4897120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model_pre = model_pre.to(device)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criterion = nn.CrossEntropyLoss()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optimizer = optim.SGD(model_pre.parameters(),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lr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0.001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momentum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0.9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weight_decay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0.01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LR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 에포크마다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0.1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배씩 감소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exp_lr_scheduler = optim.lr_scheduler.StepLR(optimizer,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step_size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gamma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model_pre = train_model(model_pre, criterion, optimizer, exp_lr_scheduler,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num_epochs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=EPOCHS)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2FDBA-131B-4BE9-9F6F-9582772A0745}"/>
              </a:ext>
            </a:extLst>
          </p:cNvPr>
          <p:cNvSpPr/>
          <p:nvPr/>
        </p:nvSpPr>
        <p:spPr>
          <a:xfrm>
            <a:off x="207308" y="3836706"/>
            <a:ext cx="6635778" cy="2906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06A58F4-A752-4C67-B591-3B9FF294CE33}"/>
              </a:ext>
            </a:extLst>
          </p:cNvPr>
          <p:cNvSpPr/>
          <p:nvPr/>
        </p:nvSpPr>
        <p:spPr>
          <a:xfrm>
            <a:off x="207307" y="3836704"/>
            <a:ext cx="6635778" cy="436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DE4517-6243-4E5F-BCDA-C295B68183BA}"/>
              </a:ext>
            </a:extLst>
          </p:cNvPr>
          <p:cNvSpPr txBox="1"/>
          <p:nvPr/>
        </p:nvSpPr>
        <p:spPr>
          <a:xfrm>
            <a:off x="207306" y="3887605"/>
            <a:ext cx="63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하이퍼파라미터 역활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Pretendard (본문)"/>
              <a:ea typeface="HY견고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F8780B-5571-4ED3-8102-9028CE6D707F}"/>
              </a:ext>
            </a:extLst>
          </p:cNvPr>
          <p:cNvSpPr txBox="1"/>
          <p:nvPr/>
        </p:nvSpPr>
        <p:spPr>
          <a:xfrm>
            <a:off x="507999" y="4342686"/>
            <a:ext cx="6944036" cy="2235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에포크 수  모델이 전체 데이터셋을 몇번 반복해서 학습할지를 결정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배치 크기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한번 학습에서 모델이 볼 데이터 샘플의 수 결정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손실 함수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모델의 출력과 실제 레이블 간의 차이를 측정하는 함수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최적화 알고리즘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손실 함수를 최소화 하기위해 모델의 가중치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업데이트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학습률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 가중치 업데이트의 크기를 결정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모멘텀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 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이전 가중치 업데이트를 현재 업데이트에 반영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하여 학습 속도를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가속화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진동감소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가중치 감쇠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과적합을 방지하기 위해 가중치 값을 감소 시키는 정규화 기법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학습률 스케줄러 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도중 학습률을 조정하여 모델의성능 향상</a:t>
            </a:r>
            <a:endParaRPr lang="en-US" altLang="ko-KR" sz="13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StepLR: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학습률을 주기적으로 감소시켜</a:t>
            </a:r>
            <a:r>
              <a:rPr lang="en-US" altLang="ko-KR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3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 후반부 에 더 작은 보폭으로 최적점을 찾아가도록함</a:t>
            </a:r>
            <a:endParaRPr lang="ko-KR" altLang="en-US" sz="13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6127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AD5612A-7E9E-0D2D-49F2-9034A1354A8B}"/>
              </a:ext>
            </a:extLst>
          </p:cNvPr>
          <p:cNvSpPr txBox="1"/>
          <p:nvPr/>
        </p:nvSpPr>
        <p:spPr>
          <a:xfrm>
            <a:off x="888285" y="431911"/>
            <a:ext cx="108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Web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배포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0AEF8-86CE-4B89-948C-614030579A27}"/>
              </a:ext>
            </a:extLst>
          </p:cNvPr>
          <p:cNvSpPr txBox="1"/>
          <p:nvPr/>
        </p:nvSpPr>
        <p:spPr>
          <a:xfrm>
            <a:off x="626666" y="341229"/>
            <a:ext cx="172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모델 학습 과정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BF071B-1777-456A-89A3-852C16B153F2}"/>
              </a:ext>
            </a:extLst>
          </p:cNvPr>
          <p:cNvSpPr/>
          <p:nvPr/>
        </p:nvSpPr>
        <p:spPr>
          <a:xfrm>
            <a:off x="4277359" y="3061466"/>
            <a:ext cx="6056657" cy="3577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9EF82D-36D6-4B03-8FA4-14B16347A696}"/>
              </a:ext>
            </a:extLst>
          </p:cNvPr>
          <p:cNvSpPr/>
          <p:nvPr/>
        </p:nvSpPr>
        <p:spPr>
          <a:xfrm>
            <a:off x="4277358" y="3061464"/>
            <a:ext cx="6056657" cy="436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A17F5-E873-46F7-BC4A-A1826967B75D}"/>
              </a:ext>
            </a:extLst>
          </p:cNvPr>
          <p:cNvSpPr txBox="1"/>
          <p:nvPr/>
        </p:nvSpPr>
        <p:spPr>
          <a:xfrm>
            <a:off x="4277357" y="3112365"/>
            <a:ext cx="576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모델 학습 과정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(Model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Training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 </a:t>
            </a:r>
            <a:r>
              <a:rPr lang="en-US" altLang="ko-KR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rPr>
              <a:t>Process)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Pretendard (본문)"/>
              <a:ea typeface="HY견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30CCD-8001-42A9-914C-7C649F269B6F}"/>
              </a:ext>
            </a:extLst>
          </p:cNvPr>
          <p:cNvSpPr txBox="1"/>
          <p:nvPr/>
        </p:nvSpPr>
        <p:spPr>
          <a:xfrm>
            <a:off x="4552975" y="3661630"/>
            <a:ext cx="5383503" cy="265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모델훈련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(Training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Phase)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모델을 훈련모드로 설정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(model.train())</a:t>
            </a: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 데이터와 레이블을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이동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Forward pass: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계산 및 손심함수 적용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  Backward pass: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손실 역전파 및 가중치 업데이트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 검증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(Validation Phase)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모델을 평가모드로 설정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(model.eval())</a:t>
            </a:r>
          </a:p>
          <a:p>
            <a:pPr algn="just">
              <a:lnSpc>
                <a:spcPct val="120000"/>
              </a:lnSpc>
            </a:pP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입력 데이터와 레이블을 </a:t>
            </a: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GPU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이동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Forward pass: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출력 계산 및 손심함수 적용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</a:t>
            </a:r>
            <a:r>
              <a:rPr lang="ko-KR" altLang="en-US" sz="1400" spc="-15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검증 정확도 계산</a:t>
            </a:r>
            <a:endParaRPr lang="en-US" altLang="ko-KR" sz="1400" spc="-15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3483CA4-AC9E-40F8-A1B7-ACD241745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1" y="210453"/>
            <a:ext cx="3783950" cy="646330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inputs, classes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next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iter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(dataloaders[TRAIN]))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train_model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(model, criterion, optimizer, scheduler, num_epochs):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초기 모델 가중치 저장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best_model_wts = copy.deepcopy(model.state_dict())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best_acc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0.0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에포크 수에 대한 루프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epoch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range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(num_epochs):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"Epoch: {}/{}"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.format(epoch +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num_epochs))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"="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*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 에포크에는 훈련 및 검증 단계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[TRAIN, VAL]: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== TRAIN: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model.train()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모델을 교육 모드로 설정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else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model.eval()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모형을 평가 모드로 설정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running_loss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0.0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running_corrects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대한 반복 작업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dataloaders[phase]: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inputs, labels = data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inputs = inputs.to(device)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labels = labels.to(device)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그라디언트 설정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optimizer.zero_grad()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Forward pass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with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torch.set_grad_enabled(phase == TRAIN):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outputs = model(inputs)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_, preds = torch.max(outputs,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loss = criterion(outputs, labels)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교육 단계에 있는 경우에만 역방향 통과 및 최적화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== TRAIN: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loss.backward()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        optimizer.step()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running_loss += loss.item() * inputs.size(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running_corrects += torch.sum(preds == labels.data)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== TRAIN: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scheduler.step()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epoch_loss = running_loss / dataset_sizes[phase]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epoch_acc = running_corrects.double() / dataset_sizes[phase]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'{} Loss: {:.4f} Acc: {:.4f}'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.format(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phase, epoch_loss, epoch_acc))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Arial Unicode MS"/>
                <a:ea typeface="JetBrains Mono"/>
              </a:rPr>
              <a:t>#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최상의 검증 정확도를 확보한 경우 모델을 심층 복사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A7E8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phase == VAL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and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epoch_acc &gt; best_acc: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best_acc = epoch_acc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        best_model_wts = copy.deepcopy(model.state_dict())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'Best val Acc: {:4f}'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.format(best_acc))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B4A0007-F9B3-48D0-8B55-2F23FAE65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7358" y="210453"/>
            <a:ext cx="6056657" cy="244682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>
              <a:ln>
                <a:noFill/>
              </a:ln>
              <a:solidFill>
                <a:srgbClr val="BCBEC4"/>
              </a:solidFill>
              <a:effectLst/>
              <a:latin typeface="Arial Unicode MS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>
                <a:solidFill>
                  <a:srgbClr val="BCBEC4"/>
                </a:solidFill>
                <a:latin typeface="Arial Unicode MS"/>
                <a:ea typeface="JetBrains Mono"/>
              </a:rPr>
              <a:t> </a:t>
            </a:r>
            <a:r>
              <a:rPr lang="ko-KR" altLang="ko-KR" sz="900">
                <a:solidFill>
                  <a:srgbClr val="7A7E85"/>
                </a:solidFill>
                <a:latin typeface="Arial Unicode MS"/>
                <a:ea typeface="JetBrains Mono"/>
              </a:rPr>
              <a:t># </a:t>
            </a:r>
            <a:r>
              <a:rPr lang="ko-KR" altLang="ko-KR" sz="90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 모형 가중치 로드 및 모형 반환</a:t>
            </a:r>
            <a:br>
              <a:rPr lang="ko-KR" altLang="ko-KR" sz="90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ko-KR" sz="900">
                <a:solidFill>
                  <a:srgbClr val="7A7E8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ko-KR" sz="900">
                <a:solidFill>
                  <a:srgbClr val="BCBEC4"/>
                </a:solidFill>
                <a:latin typeface="Arial Unicode MS"/>
                <a:ea typeface="JetBrains Mono"/>
              </a:rPr>
              <a:t>model.load_state_dict(best_model_wts)</a:t>
            </a:r>
            <a:br>
              <a:rPr lang="ko-KR" altLang="ko-KR" sz="900">
                <a:solidFill>
                  <a:srgbClr val="BCBEC4"/>
                </a:solidFill>
                <a:latin typeface="Arial Unicode MS"/>
                <a:ea typeface="JetBrains Mono"/>
              </a:rPr>
            </a:br>
            <a:r>
              <a:rPr lang="ko-KR" altLang="ko-KR" sz="900">
                <a:solidFill>
                  <a:srgbClr val="BCBEC4"/>
                </a:solidFill>
                <a:latin typeface="Arial Unicode MS"/>
                <a:ea typeface="JetBrains Mono"/>
              </a:rPr>
              <a:t>    </a:t>
            </a:r>
            <a:r>
              <a:rPr lang="ko-KR" altLang="ko-KR" sz="900">
                <a:solidFill>
                  <a:srgbClr val="CF8E6D"/>
                </a:solidFill>
                <a:latin typeface="Arial Unicode MS"/>
                <a:ea typeface="JetBrains Mono"/>
              </a:rPr>
              <a:t>return </a:t>
            </a:r>
            <a:r>
              <a:rPr lang="ko-KR" altLang="ko-KR" sz="900">
                <a:solidFill>
                  <a:srgbClr val="BCBEC4"/>
                </a:solidFill>
                <a:latin typeface="Arial Unicode MS"/>
                <a:ea typeface="JetBrains Mono"/>
              </a:rPr>
              <a:t>model</a:t>
            </a:r>
            <a:endParaRPr lang="en-US" altLang="ko-KR" sz="900">
              <a:solidFill>
                <a:srgbClr val="BCBEC4"/>
              </a:solidFill>
              <a:latin typeface="Arial Unicode MS"/>
              <a:ea typeface="JetBrains Mono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>
              <a:solidFill>
                <a:srgbClr val="BCBEC4"/>
              </a:solidFill>
              <a:latin typeface="Arial Unicode MS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model_pre = models.resnet101(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pretrained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param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model_pre.parameters():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param.requires_grad 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False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model_pre.fc = nn.Sequential(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nn.Linear(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2048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nn.ReLU(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inplace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nn.Linear(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128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)).to(device)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(model_pre)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10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3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24929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프로그램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937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9F7E90-D9E3-4C0F-A218-5B00969D2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709" y="1327921"/>
            <a:ext cx="4821382" cy="51404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DE66E7-CC88-4BC2-A84C-325CC41A3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19" y="1327921"/>
            <a:ext cx="6008062" cy="2255788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892D174-F525-45DC-A4F1-DA131BAB955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C754F1-A80A-48FE-80B1-AD31BF7BBD49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7A6C17-C9DE-4688-BCF9-6606969C5844}"/>
              </a:ext>
            </a:extLst>
          </p:cNvPr>
          <p:cNvSpPr txBox="1"/>
          <p:nvPr/>
        </p:nvSpPr>
        <p:spPr>
          <a:xfrm>
            <a:off x="1163052" y="272716"/>
            <a:ext cx="21515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구조</a:t>
            </a:r>
          </a:p>
        </p:txBody>
      </p:sp>
    </p:spTree>
    <p:extLst>
      <p:ext uri="{BB962C8B-B14F-4D97-AF65-F5344CB8AC3E}">
        <p14:creationId xmlns:p14="http://schemas.microsoft.com/office/powerpoint/2010/main" val="1327828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A5F9328-1A71-41D4-9D04-4EA2E71B4908}"/>
              </a:ext>
            </a:extLst>
          </p:cNvPr>
          <p:cNvSpPr/>
          <p:nvPr/>
        </p:nvSpPr>
        <p:spPr>
          <a:xfrm>
            <a:off x="287074" y="1254642"/>
            <a:ext cx="1148316" cy="103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C#, Wed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81DCF9-9CE0-44BC-B58F-5B93484D9B61}"/>
              </a:ext>
            </a:extLst>
          </p:cNvPr>
          <p:cNvSpPr/>
          <p:nvPr/>
        </p:nvSpPr>
        <p:spPr>
          <a:xfrm>
            <a:off x="4125427" y="1254642"/>
            <a:ext cx="1148316" cy="103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Python</a:t>
            </a: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E460B2F1-1B84-4E48-A903-0A33C40242A8}"/>
              </a:ext>
            </a:extLst>
          </p:cNvPr>
          <p:cNvCxnSpPr/>
          <p:nvPr/>
        </p:nvCxnSpPr>
        <p:spPr>
          <a:xfrm>
            <a:off x="1648041" y="1446028"/>
            <a:ext cx="226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B658547-A676-4839-80FD-829CA5A2303C}"/>
              </a:ext>
            </a:extLst>
          </p:cNvPr>
          <p:cNvSpPr/>
          <p:nvPr/>
        </p:nvSpPr>
        <p:spPr>
          <a:xfrm>
            <a:off x="1851832" y="1060598"/>
            <a:ext cx="1881963" cy="350875"/>
          </a:xfrm>
          <a:prstGeom prst="rect">
            <a:avLst/>
          </a:prstGeom>
          <a:noFill/>
          <a:ln>
            <a:solidFill>
              <a:srgbClr val="C7E0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Image, </a:t>
            </a:r>
            <a:r>
              <a:rPr lang="en-US" altLang="ko-KR" sz="1200" dirty="0" err="1">
                <a:solidFill>
                  <a:schemeClr val="tx1"/>
                </a:solidFill>
              </a:rPr>
              <a:t>dicom</a:t>
            </a:r>
            <a:r>
              <a:rPr lang="ko-KR" altLang="en-US" sz="1200" dirty="0">
                <a:solidFill>
                  <a:schemeClr val="tx1"/>
                </a:solidFill>
              </a:rPr>
              <a:t>파일 전달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14642BC-D9D1-4101-9DC5-660FEE067794}"/>
              </a:ext>
            </a:extLst>
          </p:cNvPr>
          <p:cNvCxnSpPr/>
          <p:nvPr/>
        </p:nvCxnSpPr>
        <p:spPr>
          <a:xfrm flipH="1">
            <a:off x="1648041" y="2041451"/>
            <a:ext cx="2264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9BFA3E4-00C4-4F20-B49A-277988503B74}"/>
              </a:ext>
            </a:extLst>
          </p:cNvPr>
          <p:cNvSpPr/>
          <p:nvPr/>
        </p:nvSpPr>
        <p:spPr>
          <a:xfrm>
            <a:off x="1541717" y="2110562"/>
            <a:ext cx="2502194" cy="350875"/>
          </a:xfrm>
          <a:prstGeom prst="rect">
            <a:avLst/>
          </a:prstGeom>
          <a:solidFill>
            <a:srgbClr val="C7E0EB"/>
          </a:solidFill>
          <a:ln>
            <a:solidFill>
              <a:srgbClr val="C7E0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dicom</a:t>
            </a:r>
            <a:r>
              <a:rPr lang="ko-KR" altLang="en-US" sz="1200" dirty="0">
                <a:solidFill>
                  <a:schemeClr val="tx1"/>
                </a:solidFill>
              </a:rPr>
              <a:t>이미지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분석된 결과 전달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CF41A02C-161F-451E-B2F9-3D0895B762DA}"/>
              </a:ext>
            </a:extLst>
          </p:cNvPr>
          <p:cNvSpPr/>
          <p:nvPr/>
        </p:nvSpPr>
        <p:spPr>
          <a:xfrm>
            <a:off x="6262566" y="1228061"/>
            <a:ext cx="4784651" cy="882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깔끔한 </a:t>
            </a:r>
            <a:r>
              <a:rPr lang="en-US" altLang="ko-KR" dirty="0" err="1"/>
              <a:t>api</a:t>
            </a:r>
            <a:r>
              <a:rPr lang="ko-KR" altLang="en-US" dirty="0"/>
              <a:t>코드를 위해 모델부분 코드는 </a:t>
            </a:r>
            <a:r>
              <a:rPr lang="en-US" altLang="ko-KR" dirty="0"/>
              <a:t>module</a:t>
            </a:r>
            <a:r>
              <a:rPr lang="ko-KR" altLang="en-US" dirty="0"/>
              <a:t>형식으로 사용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DCDCDBC-8DC9-4598-B2BA-FF9C7449C329}"/>
              </a:ext>
            </a:extLst>
          </p:cNvPr>
          <p:cNvSpPr/>
          <p:nvPr/>
        </p:nvSpPr>
        <p:spPr>
          <a:xfrm>
            <a:off x="287074" y="2886739"/>
            <a:ext cx="1894374" cy="1605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폴더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 err="1"/>
              <a:t>my_seg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/>
              <a:t>my_vgg16</a:t>
            </a:r>
          </a:p>
          <a:p>
            <a:pPr marL="285750" indent="-285750" algn="ctr">
              <a:buFontTx/>
              <a:buChar char="-"/>
            </a:pPr>
            <a:r>
              <a:rPr lang="en-US" altLang="ko-KR" dirty="0" err="1"/>
              <a:t>my_resnet</a:t>
            </a:r>
            <a:endParaRPr lang="en-US" altLang="ko-KR" dirty="0"/>
          </a:p>
          <a:p>
            <a:pPr marL="285750" indent="-285750" algn="ctr">
              <a:buFontTx/>
              <a:buChar char="-"/>
            </a:pPr>
            <a:r>
              <a:rPr lang="en-US" altLang="ko-KR" dirty="0" err="1"/>
              <a:t>my_alexnet</a:t>
            </a:r>
            <a:endParaRPr lang="ko-KR" altLang="en-US" dirty="0"/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A9EB6A3D-70FE-479D-8F53-3FAEEBF55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64" y="3308497"/>
            <a:ext cx="3209925" cy="7620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E757C8-31E4-4CFE-B1AF-C379E295A3C3}"/>
              </a:ext>
            </a:extLst>
          </p:cNvPr>
          <p:cNvSpPr/>
          <p:nvPr/>
        </p:nvSpPr>
        <p:spPr>
          <a:xfrm>
            <a:off x="2509284" y="2841551"/>
            <a:ext cx="3009014" cy="2844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 코드를 </a:t>
            </a:r>
            <a:r>
              <a:rPr lang="en-US" altLang="ko-KR" dirty="0"/>
              <a:t>import</a:t>
            </a:r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A27BAA6-0E27-4852-9655-4ACA39349BB6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077488-333F-4E05-A322-47CDE636BB2F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FE1F8-E59D-49EA-9EAA-5210B59A8E4F}"/>
              </a:ext>
            </a:extLst>
          </p:cNvPr>
          <p:cNvSpPr txBox="1"/>
          <p:nvPr/>
        </p:nvSpPr>
        <p:spPr>
          <a:xfrm>
            <a:off x="1163052" y="272716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파이썬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코드 구조</a:t>
            </a:r>
          </a:p>
        </p:txBody>
      </p:sp>
    </p:spTree>
    <p:extLst>
      <p:ext uri="{BB962C8B-B14F-4D97-AF65-F5344CB8AC3E}">
        <p14:creationId xmlns:p14="http://schemas.microsoft.com/office/powerpoint/2010/main" val="17687221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245585-E3F5-4645-8001-668A5F44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530451"/>
            <a:ext cx="6900309" cy="251709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192C2C6-C03C-4CFE-8232-AA73C4ADC71D}"/>
              </a:ext>
            </a:extLst>
          </p:cNvPr>
          <p:cNvSpPr/>
          <p:nvPr/>
        </p:nvSpPr>
        <p:spPr>
          <a:xfrm>
            <a:off x="144378" y="835394"/>
            <a:ext cx="5480024" cy="552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</a:t>
            </a:r>
            <a:r>
              <a:rPr lang="ko-KR" altLang="en-US" dirty="0"/>
              <a:t>생성자 부분을 </a:t>
            </a:r>
            <a:r>
              <a:rPr lang="en-US" altLang="ko-KR" dirty="0"/>
              <a:t>model load</a:t>
            </a:r>
            <a:r>
              <a:rPr lang="ko-KR" altLang="en-US" dirty="0"/>
              <a:t>로 만들어 모델 </a:t>
            </a:r>
            <a:r>
              <a:rPr lang="en-US" altLang="ko-KR" dirty="0"/>
              <a:t>load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825790F-4CAB-4357-9475-18D8300E7C7D}"/>
              </a:ext>
            </a:extLst>
          </p:cNvPr>
          <p:cNvSpPr/>
          <p:nvPr/>
        </p:nvSpPr>
        <p:spPr>
          <a:xfrm>
            <a:off x="482163" y="1889002"/>
            <a:ext cx="1488558" cy="4286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A0BBD-46FB-43F5-908A-A676ECF5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4753088"/>
            <a:ext cx="5185794" cy="1699546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B1F3B7C-C341-4D8D-8ECA-153DE21CC01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763559-D83C-44C5-B72E-3F9D4CC4E9AC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238731-E0DC-480A-B453-0E22B673F9C9}"/>
              </a:ext>
            </a:extLst>
          </p:cNvPr>
          <p:cNvSpPr txBox="1"/>
          <p:nvPr/>
        </p:nvSpPr>
        <p:spPr>
          <a:xfrm>
            <a:off x="1163052" y="272716"/>
            <a:ext cx="3199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파이썬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모델 코드 구조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F20F9C-3D21-4AB0-B16F-7B67EB264C40}"/>
              </a:ext>
            </a:extLst>
          </p:cNvPr>
          <p:cNvSpPr/>
          <p:nvPr/>
        </p:nvSpPr>
        <p:spPr>
          <a:xfrm>
            <a:off x="144378" y="4123870"/>
            <a:ext cx="5480024" cy="552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분석 부분</a:t>
            </a:r>
            <a:r>
              <a:rPr lang="en-US" altLang="ko-KR" dirty="0"/>
              <a:t>. </a:t>
            </a:r>
            <a:r>
              <a:rPr lang="ko-KR" altLang="en-US" dirty="0"/>
              <a:t>결과를 </a:t>
            </a:r>
            <a:r>
              <a:rPr lang="en-US" altLang="ko-KR" dirty="0"/>
              <a:t>key, value</a:t>
            </a:r>
            <a:r>
              <a:rPr lang="ko-KR" altLang="en-US" dirty="0"/>
              <a:t>형태로 반환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DF836E-770B-4F90-9873-3664AE3DA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2472" y="1530451"/>
            <a:ext cx="3445825" cy="132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6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프로젝트  개요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2B81101-9809-4A52-AF4C-2578BED0958A}"/>
              </a:ext>
            </a:extLst>
          </p:cNvPr>
          <p:cNvSpPr txBox="1"/>
          <p:nvPr/>
        </p:nvSpPr>
        <p:spPr>
          <a:xfrm>
            <a:off x="1021010" y="2108797"/>
            <a:ext cx="6489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</a:t>
            </a:r>
            <a:endParaRPr lang="en-US" altLang="ko-KR" dirty="0"/>
          </a:p>
          <a:p>
            <a:r>
              <a:rPr lang="en-US" altLang="ko-KR" dirty="0"/>
              <a:t>CNN </a:t>
            </a:r>
            <a:r>
              <a:rPr lang="ko-KR" altLang="en-US" dirty="0"/>
              <a:t>모델로 폐렴 판단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C# </a:t>
            </a:r>
            <a:r>
              <a:rPr lang="ko-KR" altLang="en-US" dirty="0"/>
              <a:t>및 웹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사용자는 </a:t>
            </a:r>
            <a:r>
              <a:rPr lang="en-US" altLang="ko-KR" dirty="0"/>
              <a:t>C#</a:t>
            </a:r>
            <a:r>
              <a:rPr lang="ko-KR" altLang="en-US" dirty="0"/>
              <a:t>과 웹으로 작성된 </a:t>
            </a:r>
            <a:r>
              <a:rPr lang="en-US" altLang="ko-KR" dirty="0"/>
              <a:t>GUI</a:t>
            </a:r>
            <a:r>
              <a:rPr lang="ko-KR" altLang="en-US" dirty="0"/>
              <a:t>로 모델을 사용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API</a:t>
            </a:r>
          </a:p>
          <a:p>
            <a:r>
              <a:rPr lang="en-US" altLang="ko-KR" dirty="0"/>
              <a:t>API </a:t>
            </a:r>
            <a:r>
              <a:rPr lang="ko-KR" altLang="en-US" dirty="0"/>
              <a:t>방식으로 사용자와 모델 간 정보 교환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2C355153-D510-4DD0-97AA-8E468B3AD7E3}"/>
              </a:ext>
            </a:extLst>
          </p:cNvPr>
          <p:cNvSpPr/>
          <p:nvPr/>
        </p:nvSpPr>
        <p:spPr>
          <a:xfrm>
            <a:off x="8528917" y="1363090"/>
            <a:ext cx="1491414" cy="1491414"/>
          </a:xfrm>
          <a:prstGeom prst="ellipse">
            <a:avLst/>
          </a:prstGeom>
          <a:solidFill>
            <a:schemeClr val="bg1"/>
          </a:solidFill>
          <a:ln>
            <a:solidFill>
              <a:srgbClr val="1467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D788AB5-C94D-48EF-A04B-58B4E9110DF3}"/>
              </a:ext>
            </a:extLst>
          </p:cNvPr>
          <p:cNvSpPr/>
          <p:nvPr/>
        </p:nvSpPr>
        <p:spPr>
          <a:xfrm>
            <a:off x="8528864" y="3881313"/>
            <a:ext cx="1491414" cy="1491414"/>
          </a:xfrm>
          <a:prstGeom prst="ellipse">
            <a:avLst/>
          </a:prstGeom>
          <a:solidFill>
            <a:schemeClr val="accent3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6C712-FA47-47FD-AB2B-425F0E270B71}"/>
              </a:ext>
            </a:extLst>
          </p:cNvPr>
          <p:cNvSpPr txBox="1"/>
          <p:nvPr/>
        </p:nvSpPr>
        <p:spPr>
          <a:xfrm flipH="1">
            <a:off x="8760126" y="1924131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146772"/>
                </a:solidFill>
              </a:rPr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EC8E27-06D1-44C5-ACA9-2F8902CA04DC}"/>
              </a:ext>
            </a:extLst>
          </p:cNvPr>
          <p:cNvSpPr txBox="1"/>
          <p:nvPr/>
        </p:nvSpPr>
        <p:spPr>
          <a:xfrm flipH="1">
            <a:off x="5052662" y="4419979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요소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3308A9-947F-41D0-A3C8-1A278B9FC878}"/>
              </a:ext>
            </a:extLst>
          </p:cNvPr>
          <p:cNvSpPr txBox="1"/>
          <p:nvPr/>
        </p:nvSpPr>
        <p:spPr>
          <a:xfrm flipH="1">
            <a:off x="8767142" y="4450762"/>
            <a:ext cx="102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C# </a:t>
            </a:r>
            <a:r>
              <a:rPr lang="ko-KR" altLang="en-US" dirty="0">
                <a:solidFill>
                  <a:schemeClr val="bg1"/>
                </a:solidFill>
              </a:rPr>
              <a:t>및 웹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03CAC4F-2DE3-4DD9-9F0F-A7804BA2EA70}"/>
              </a:ext>
            </a:extLst>
          </p:cNvPr>
          <p:cNvCxnSpPr/>
          <p:nvPr/>
        </p:nvCxnSpPr>
        <p:spPr>
          <a:xfrm flipV="1">
            <a:off x="9209305" y="3119001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443746F-1EC8-46A8-82DB-50E4D013FBBA}"/>
              </a:ext>
            </a:extLst>
          </p:cNvPr>
          <p:cNvCxnSpPr>
            <a:cxnSpLocks/>
          </p:cNvCxnSpPr>
          <p:nvPr/>
        </p:nvCxnSpPr>
        <p:spPr>
          <a:xfrm>
            <a:off x="9393987" y="3119001"/>
            <a:ext cx="0" cy="497816"/>
          </a:xfrm>
          <a:prstGeom prst="straightConnector1">
            <a:avLst/>
          </a:prstGeom>
          <a:ln>
            <a:solidFill>
              <a:srgbClr val="14677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A78066F-C65B-4A48-A071-20A9AF40F58B}"/>
              </a:ext>
            </a:extLst>
          </p:cNvPr>
          <p:cNvSpPr txBox="1"/>
          <p:nvPr/>
        </p:nvSpPr>
        <p:spPr>
          <a:xfrm>
            <a:off x="1021010" y="1251750"/>
            <a:ext cx="5939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AI </a:t>
            </a:r>
            <a:r>
              <a:rPr lang="ko-KR" altLang="en-US" sz="2400" dirty="0"/>
              <a:t>폐렴 진단보조 프로그램</a:t>
            </a:r>
          </a:p>
        </p:txBody>
      </p:sp>
    </p:spTree>
    <p:extLst>
      <p:ext uri="{BB962C8B-B14F-4D97-AF65-F5344CB8AC3E}">
        <p14:creationId xmlns:p14="http://schemas.microsoft.com/office/powerpoint/2010/main" val="4067176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DA19CD9-8DB7-49C4-B399-10E51F1D7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2152650"/>
            <a:ext cx="5305425" cy="17240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EEEB12D-C590-4AD2-B4EA-9126492CC2B9}"/>
              </a:ext>
            </a:extLst>
          </p:cNvPr>
          <p:cNvSpPr/>
          <p:nvPr/>
        </p:nvSpPr>
        <p:spPr>
          <a:xfrm>
            <a:off x="144378" y="1276504"/>
            <a:ext cx="5911702" cy="552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api</a:t>
            </a:r>
            <a:r>
              <a:rPr lang="en-US" altLang="ko-KR" dirty="0"/>
              <a:t> endpoint</a:t>
            </a:r>
            <a:r>
              <a:rPr lang="ko-KR" altLang="en-US" dirty="0"/>
              <a:t>를 지정</a:t>
            </a:r>
            <a:endParaRPr lang="en-US" altLang="ko-KR" dirty="0"/>
          </a:p>
          <a:p>
            <a:pPr algn="ctr"/>
            <a:r>
              <a:rPr lang="ko-KR" altLang="en-US" dirty="0"/>
              <a:t>받은 데이터를 모델에 넣어서 처리 후 결과를 </a:t>
            </a:r>
            <a:r>
              <a:rPr lang="en-US" altLang="ko-KR" dirty="0" err="1"/>
              <a:t>c#</a:t>
            </a:r>
            <a:r>
              <a:rPr lang="ko-KR" altLang="en-US" dirty="0"/>
              <a:t>으로 반환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9DFDD1C-3F43-47F0-AC6D-270DE8E91766}"/>
              </a:ext>
            </a:extLst>
          </p:cNvPr>
          <p:cNvCxnSpPr/>
          <p:nvPr/>
        </p:nvCxnSpPr>
        <p:spPr>
          <a:xfrm>
            <a:off x="819948" y="2362200"/>
            <a:ext cx="280987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12089BA-4773-485D-8F3A-CE040B9251A2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708614-FCF7-4601-A019-7DAEF89BE71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1C3FD-0906-40B2-A009-25AC4AD840D2}"/>
              </a:ext>
            </a:extLst>
          </p:cNvPr>
          <p:cNvSpPr txBox="1"/>
          <p:nvPr/>
        </p:nvSpPr>
        <p:spPr>
          <a:xfrm>
            <a:off x="1163052" y="272716"/>
            <a:ext cx="2901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 err="1">
                <a:solidFill>
                  <a:schemeClr val="accent1"/>
                </a:solidFill>
              </a:rPr>
              <a:t>파이썬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</a:t>
            </a:r>
            <a:r>
              <a:rPr lang="en-US" altLang="ko-KR" sz="2800" b="1" spc="-300" dirty="0" err="1">
                <a:solidFill>
                  <a:schemeClr val="accent1"/>
                </a:solidFill>
              </a:rPr>
              <a:t>api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코드 구조</a:t>
            </a:r>
          </a:p>
        </p:txBody>
      </p:sp>
    </p:spTree>
    <p:extLst>
      <p:ext uri="{BB962C8B-B14F-4D97-AF65-F5344CB8AC3E}">
        <p14:creationId xmlns:p14="http://schemas.microsoft.com/office/powerpoint/2010/main" val="1764664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A61133-7D2D-4EBD-9C7F-A4628F57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834959"/>
            <a:ext cx="8496300" cy="357187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5BE2784-FFA5-4D8C-8489-95CA7C850721}"/>
              </a:ext>
            </a:extLst>
          </p:cNvPr>
          <p:cNvSpPr/>
          <p:nvPr/>
        </p:nvSpPr>
        <p:spPr>
          <a:xfrm>
            <a:off x="4813670" y="2565633"/>
            <a:ext cx="1116418" cy="106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6C2A8-2E09-4B92-9FC7-58131C7A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68" y="4912019"/>
            <a:ext cx="5295900" cy="1733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363549-CDE6-4F6C-84B2-D7567D9DE194}"/>
              </a:ext>
            </a:extLst>
          </p:cNvPr>
          <p:cNvSpPr/>
          <p:nvPr/>
        </p:nvSpPr>
        <p:spPr>
          <a:xfrm>
            <a:off x="8938797" y="834960"/>
            <a:ext cx="3104705" cy="3571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c#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에서 </a:t>
            </a:r>
            <a:r>
              <a:rPr lang="en-US" altLang="ko-KR" dirty="0">
                <a:solidFill>
                  <a:schemeClr val="tx1"/>
                </a:solidFill>
              </a:rPr>
              <a:t>python</a:t>
            </a:r>
            <a:r>
              <a:rPr lang="ko-KR" altLang="en-US" dirty="0">
                <a:solidFill>
                  <a:schemeClr val="tx1"/>
                </a:solidFill>
              </a:rPr>
              <a:t>으로 데이터를 주고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받는 </a:t>
            </a:r>
            <a:r>
              <a:rPr lang="ko-KR" altLang="en-US" dirty="0" err="1">
                <a:solidFill>
                  <a:schemeClr val="tx1"/>
                </a:solidFill>
              </a:rPr>
              <a:t>코드중</a:t>
            </a:r>
            <a:r>
              <a:rPr lang="ko-KR" altLang="en-US" dirty="0">
                <a:solidFill>
                  <a:schemeClr val="tx1"/>
                </a:solidFill>
              </a:rPr>
              <a:t> 하나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9F997B7F-4B7A-4AA4-93B3-105BC0817C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37204" y="3043882"/>
            <a:ext cx="2884930" cy="192843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구부러짐 21">
            <a:extLst>
              <a:ext uri="{FF2B5EF4-FFF2-40B4-BE49-F238E27FC236}">
                <a16:creationId xmlns:a16="http://schemas.microsoft.com/office/drawing/2014/main" id="{2F48A0E6-C4A9-4505-8E35-2E7D9DA96324}"/>
              </a:ext>
            </a:extLst>
          </p:cNvPr>
          <p:cNvCxnSpPr>
            <a:cxnSpLocks/>
            <a:stCxn id="30" idx="0"/>
          </p:cNvCxnSpPr>
          <p:nvPr/>
        </p:nvCxnSpPr>
        <p:spPr>
          <a:xfrm rot="5400000" flipH="1" flipV="1">
            <a:off x="1972993" y="4039539"/>
            <a:ext cx="3119170" cy="84547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082E6810-7BC1-4F87-AD7C-182E4522511B}"/>
              </a:ext>
            </a:extLst>
          </p:cNvPr>
          <p:cNvSpPr/>
          <p:nvPr/>
        </p:nvSpPr>
        <p:spPr>
          <a:xfrm>
            <a:off x="1892592" y="2519914"/>
            <a:ext cx="45719" cy="45719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2406E3F-0C28-43BA-84B6-D0FF3B53A5B6}"/>
              </a:ext>
            </a:extLst>
          </p:cNvPr>
          <p:cNvSpPr/>
          <p:nvPr/>
        </p:nvSpPr>
        <p:spPr>
          <a:xfrm>
            <a:off x="3086983" y="6021859"/>
            <a:ext cx="45719" cy="45719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3771A27-A509-4951-9AFA-DC9C5F42D483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581E51E-24D6-4160-B6BE-58FFCC0F55D2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67E2DC-9FFC-4DDB-82E7-B98F04ED45BA}"/>
              </a:ext>
            </a:extLst>
          </p:cNvPr>
          <p:cNvSpPr txBox="1"/>
          <p:nvPr/>
        </p:nvSpPr>
        <p:spPr>
          <a:xfrm>
            <a:off x="1163052" y="27271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c#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 코드</a:t>
            </a:r>
          </a:p>
        </p:txBody>
      </p:sp>
    </p:spTree>
    <p:extLst>
      <p:ext uri="{BB962C8B-B14F-4D97-AF65-F5344CB8AC3E}">
        <p14:creationId xmlns:p14="http://schemas.microsoft.com/office/powerpoint/2010/main" val="213724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52CB033-0B17-41E8-AC43-1DD610730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965759"/>
            <a:ext cx="5257800" cy="14954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2CA900-7091-4078-96A4-7BD4E5D6B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4419530"/>
            <a:ext cx="6267450" cy="174307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AA68B24-F852-450B-BC1D-A20DFE31FC1D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9E80EF-30BB-449B-9B27-FD4E9E6E7C27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BCA67-BA55-4F00-A0ED-803F963F9FA0}"/>
              </a:ext>
            </a:extLst>
          </p:cNvPr>
          <p:cNvSpPr txBox="1"/>
          <p:nvPr/>
        </p:nvSpPr>
        <p:spPr>
          <a:xfrm>
            <a:off x="1163052" y="272716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c#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코드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DD4BA4A-B33E-4538-99C2-997415224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78" y="2792657"/>
            <a:ext cx="4076700" cy="129540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D40F0C07-9157-495D-AD85-8B5E14EDFECB}"/>
              </a:ext>
            </a:extLst>
          </p:cNvPr>
          <p:cNvSpPr/>
          <p:nvPr/>
        </p:nvSpPr>
        <p:spPr>
          <a:xfrm>
            <a:off x="2285475" y="2811594"/>
            <a:ext cx="486300" cy="19819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40BA78D-CE8D-40FF-B410-6482B438957A}"/>
              </a:ext>
            </a:extLst>
          </p:cNvPr>
          <p:cNvCxnSpPr>
            <a:stCxn id="11" idx="0"/>
          </p:cNvCxnSpPr>
          <p:nvPr/>
        </p:nvCxnSpPr>
        <p:spPr>
          <a:xfrm rot="5400000" flipH="1" flipV="1">
            <a:off x="4770520" y="219289"/>
            <a:ext cx="350410" cy="4834200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4F6930-12DA-4FCA-B43A-89920579228D}"/>
              </a:ext>
            </a:extLst>
          </p:cNvPr>
          <p:cNvSpPr txBox="1"/>
          <p:nvPr/>
        </p:nvSpPr>
        <p:spPr>
          <a:xfrm>
            <a:off x="7362825" y="2267057"/>
            <a:ext cx="2914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반환받은</a:t>
            </a:r>
            <a:r>
              <a:rPr lang="ko-KR" altLang="en-US" dirty="0"/>
              <a:t> 데이터의 </a:t>
            </a:r>
            <a:r>
              <a:rPr lang="en-US" altLang="ko-KR" dirty="0"/>
              <a:t>key</a:t>
            </a:r>
            <a:r>
              <a:rPr lang="ko-KR" altLang="en-US" dirty="0"/>
              <a:t>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5141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BDF5DC-041E-4707-9BB1-338B33546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8" y="1991823"/>
            <a:ext cx="5313447" cy="287811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15D1AFC-D7D3-48B9-9D08-88E9DB212BC3}"/>
              </a:ext>
            </a:extLst>
          </p:cNvPr>
          <p:cNvSpPr/>
          <p:nvPr/>
        </p:nvSpPr>
        <p:spPr>
          <a:xfrm>
            <a:off x="262418" y="1156894"/>
            <a:ext cx="2013527" cy="523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86A5F2-81F1-43E6-9B0E-4220FB173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00" y="1989941"/>
            <a:ext cx="5316923" cy="2880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AAEC040-D10A-491F-9AB6-50203BC93833}"/>
              </a:ext>
            </a:extLst>
          </p:cNvPr>
          <p:cNvSpPr/>
          <p:nvPr/>
        </p:nvSpPr>
        <p:spPr>
          <a:xfrm>
            <a:off x="6464000" y="1151738"/>
            <a:ext cx="1884218" cy="523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 화면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C224D3-0999-41B2-8ECE-15B200CABD8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AEC81C5-3D89-4615-8FCF-C37005B135A0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79EF5-D526-4ACC-9191-74F277679677}"/>
              </a:ext>
            </a:extLst>
          </p:cNvPr>
          <p:cNvSpPr txBox="1"/>
          <p:nvPr/>
        </p:nvSpPr>
        <p:spPr>
          <a:xfrm>
            <a:off x="1163052" y="272716"/>
            <a:ext cx="351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wpf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프로그램 구동 화면</a:t>
            </a:r>
          </a:p>
        </p:txBody>
      </p:sp>
    </p:spTree>
    <p:extLst>
      <p:ext uri="{BB962C8B-B14F-4D97-AF65-F5344CB8AC3E}">
        <p14:creationId xmlns:p14="http://schemas.microsoft.com/office/powerpoint/2010/main" val="3262644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29DAA9-DE09-401D-B748-856403F2E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615" y="1793586"/>
            <a:ext cx="8414328" cy="45577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336805E-D85C-4461-9CC8-7621FB26CDFD}"/>
              </a:ext>
            </a:extLst>
          </p:cNvPr>
          <p:cNvSpPr/>
          <p:nvPr/>
        </p:nvSpPr>
        <p:spPr>
          <a:xfrm>
            <a:off x="1810615" y="1793586"/>
            <a:ext cx="609601" cy="30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C2F39F-FD02-4BD0-A4B2-CA6EE9D316D4}"/>
              </a:ext>
            </a:extLst>
          </p:cNvPr>
          <p:cNvSpPr/>
          <p:nvPr/>
        </p:nvSpPr>
        <p:spPr>
          <a:xfrm>
            <a:off x="2496415" y="1793586"/>
            <a:ext cx="609601" cy="30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2043B4DF-6FC9-4685-AB21-E7FF7514DFB0}"/>
              </a:ext>
            </a:extLst>
          </p:cNvPr>
          <p:cNvCxnSpPr>
            <a:stCxn id="4" idx="0"/>
            <a:endCxn id="9" idx="0"/>
          </p:cNvCxnSpPr>
          <p:nvPr/>
        </p:nvCxnSpPr>
        <p:spPr>
          <a:xfrm rot="5400000" flipH="1" flipV="1">
            <a:off x="2458316" y="1450686"/>
            <a:ext cx="12700" cy="685800"/>
          </a:xfrm>
          <a:prstGeom prst="bentConnector3">
            <a:avLst>
              <a:gd name="adj1" fmla="val 180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1118C72-C560-4915-A8F9-43FB75C85FF4}"/>
              </a:ext>
            </a:extLst>
          </p:cNvPr>
          <p:cNvSpPr/>
          <p:nvPr/>
        </p:nvSpPr>
        <p:spPr>
          <a:xfrm>
            <a:off x="2410451" y="1187174"/>
            <a:ext cx="487053" cy="392679"/>
          </a:xfrm>
          <a:custGeom>
            <a:avLst/>
            <a:gdLst>
              <a:gd name="connsiteX0" fmla="*/ 37473 w 487053"/>
              <a:gd name="connsiteY0" fmla="*/ 392679 h 392679"/>
              <a:gd name="connsiteX1" fmla="*/ 45093 w 487053"/>
              <a:gd name="connsiteY1" fmla="*/ 42159 h 392679"/>
              <a:gd name="connsiteX2" fmla="*/ 487053 w 487053"/>
              <a:gd name="connsiteY2" fmla="*/ 19299 h 39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053" h="392679">
                <a:moveTo>
                  <a:pt x="37473" y="392679"/>
                </a:moveTo>
                <a:cubicBezTo>
                  <a:pt x="3818" y="248534"/>
                  <a:pt x="-29837" y="104389"/>
                  <a:pt x="45093" y="42159"/>
                </a:cubicBezTo>
                <a:cubicBezTo>
                  <a:pt x="120023" y="-20071"/>
                  <a:pt x="303538" y="-386"/>
                  <a:pt x="487053" y="1929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A53127-1C8E-48CD-959E-9ACA1D2661B9}"/>
              </a:ext>
            </a:extLst>
          </p:cNvPr>
          <p:cNvSpPr/>
          <p:nvPr/>
        </p:nvSpPr>
        <p:spPr>
          <a:xfrm>
            <a:off x="2897504" y="1024890"/>
            <a:ext cx="836296" cy="23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기능 선택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8E04D8-A59A-43D8-A27C-E84324222276}"/>
              </a:ext>
            </a:extLst>
          </p:cNvPr>
          <p:cNvSpPr/>
          <p:nvPr/>
        </p:nvSpPr>
        <p:spPr>
          <a:xfrm>
            <a:off x="8649565" y="1787236"/>
            <a:ext cx="1151660" cy="30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7CBAEC-E0C3-487D-96D5-96C6DCC9C7A2}"/>
              </a:ext>
            </a:extLst>
          </p:cNvPr>
          <p:cNvSpPr/>
          <p:nvPr/>
        </p:nvSpPr>
        <p:spPr>
          <a:xfrm>
            <a:off x="9827201" y="1793586"/>
            <a:ext cx="262083" cy="3071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9B806C2-14B5-4477-9E0B-31FA75A2BD51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H="1">
            <a:off x="9581429" y="1431202"/>
            <a:ext cx="12410" cy="724478"/>
          </a:xfrm>
          <a:prstGeom prst="bentConnector4">
            <a:avLst>
              <a:gd name="adj1" fmla="val -1842063"/>
              <a:gd name="adj2" fmla="val 98944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89BD481-9B24-4989-862D-9B63575439A5}"/>
              </a:ext>
            </a:extLst>
          </p:cNvPr>
          <p:cNvSpPr/>
          <p:nvPr/>
        </p:nvSpPr>
        <p:spPr>
          <a:xfrm rot="5633480">
            <a:off x="9282433" y="1121595"/>
            <a:ext cx="487053" cy="392679"/>
          </a:xfrm>
          <a:custGeom>
            <a:avLst/>
            <a:gdLst>
              <a:gd name="connsiteX0" fmla="*/ 37473 w 487053"/>
              <a:gd name="connsiteY0" fmla="*/ 392679 h 392679"/>
              <a:gd name="connsiteX1" fmla="*/ 45093 w 487053"/>
              <a:gd name="connsiteY1" fmla="*/ 42159 h 392679"/>
              <a:gd name="connsiteX2" fmla="*/ 487053 w 487053"/>
              <a:gd name="connsiteY2" fmla="*/ 19299 h 39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7053" h="392679">
                <a:moveTo>
                  <a:pt x="37473" y="392679"/>
                </a:moveTo>
                <a:cubicBezTo>
                  <a:pt x="3818" y="248534"/>
                  <a:pt x="-29837" y="104389"/>
                  <a:pt x="45093" y="42159"/>
                </a:cubicBezTo>
                <a:cubicBezTo>
                  <a:pt x="120023" y="-20071"/>
                  <a:pt x="303538" y="-386"/>
                  <a:pt x="487053" y="19299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87EE207-22A4-444E-B755-4D1D79931B7E}"/>
              </a:ext>
            </a:extLst>
          </p:cNvPr>
          <p:cNvSpPr/>
          <p:nvPr/>
        </p:nvSpPr>
        <p:spPr>
          <a:xfrm>
            <a:off x="8161885" y="955340"/>
            <a:ext cx="1151660" cy="307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로그아웃</a:t>
            </a:r>
            <a:r>
              <a:rPr lang="en-US" altLang="ko-KR" sz="1100" dirty="0"/>
              <a:t>, </a:t>
            </a:r>
            <a:r>
              <a:rPr lang="ko-KR" altLang="en-US" sz="1100" dirty="0"/>
              <a:t>종료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E813FF-9DAB-4D6C-90E1-4849FFA03ED8}"/>
              </a:ext>
            </a:extLst>
          </p:cNvPr>
          <p:cNvSpPr/>
          <p:nvPr/>
        </p:nvSpPr>
        <p:spPr>
          <a:xfrm>
            <a:off x="1810614" y="2177518"/>
            <a:ext cx="8414327" cy="4173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3EED0AE-E920-42C0-952E-A8183005449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224941" y="4264432"/>
            <a:ext cx="738334" cy="6123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8C9A9F-F339-42FB-8D31-EBE2C86FB24A}"/>
              </a:ext>
            </a:extLst>
          </p:cNvPr>
          <p:cNvSpPr/>
          <p:nvPr/>
        </p:nvSpPr>
        <p:spPr>
          <a:xfrm>
            <a:off x="10610850" y="4899698"/>
            <a:ext cx="1209675" cy="272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결과</a:t>
            </a:r>
            <a:r>
              <a:rPr lang="ko-KR" altLang="en-US" sz="1200" dirty="0"/>
              <a:t> </a:t>
            </a:r>
            <a:r>
              <a:rPr lang="ko-KR" altLang="en-US" sz="1100" dirty="0"/>
              <a:t>화면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53E59F6-CA05-48C2-8A14-8E8017B3E1DB}"/>
              </a:ext>
            </a:extLst>
          </p:cNvPr>
          <p:cNvSpPr/>
          <p:nvPr/>
        </p:nvSpPr>
        <p:spPr>
          <a:xfrm>
            <a:off x="5016497" y="1773136"/>
            <a:ext cx="1946277" cy="3275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529FF5A9-494D-448E-A2AA-7E8C54E40FCF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5989636" y="1417569"/>
            <a:ext cx="0" cy="3555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DA93B7A-F736-47BE-810B-9CE665C30DD0}"/>
              </a:ext>
            </a:extLst>
          </p:cNvPr>
          <p:cNvSpPr/>
          <p:nvPr/>
        </p:nvSpPr>
        <p:spPr>
          <a:xfrm>
            <a:off x="5424400" y="1041552"/>
            <a:ext cx="1046884" cy="355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사용자 이름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1731353-D5CD-463B-BB8C-C6295C5D410B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AB41D82-A19D-45AA-B79C-BB2D4195AF8D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F8BF05-9D69-45AC-8D4D-70DA5F7FA64E}"/>
              </a:ext>
            </a:extLst>
          </p:cNvPr>
          <p:cNvSpPr txBox="1"/>
          <p:nvPr/>
        </p:nvSpPr>
        <p:spPr>
          <a:xfrm>
            <a:off x="1163052" y="272716"/>
            <a:ext cx="351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wpf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프로그램 구동 화면</a:t>
            </a:r>
          </a:p>
        </p:txBody>
      </p:sp>
    </p:spTree>
    <p:extLst>
      <p:ext uri="{BB962C8B-B14F-4D97-AF65-F5344CB8AC3E}">
        <p14:creationId xmlns:p14="http://schemas.microsoft.com/office/powerpoint/2010/main" val="3403127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F932853-E7A8-4D2A-8DF5-9BDBBE66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599" y="2397599"/>
            <a:ext cx="6948000" cy="37635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1D1C86-CA3E-4472-9B02-E087D680C476}"/>
              </a:ext>
            </a:extLst>
          </p:cNvPr>
          <p:cNvSpPr/>
          <p:nvPr/>
        </p:nvSpPr>
        <p:spPr>
          <a:xfrm>
            <a:off x="2778122" y="2746172"/>
            <a:ext cx="2603503" cy="2598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40524AC-57D9-4286-899D-EE7A8F9643C5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079874" y="1820761"/>
            <a:ext cx="0" cy="925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A7189F-EAE3-46A3-9FBD-34D471280A79}"/>
              </a:ext>
            </a:extLst>
          </p:cNvPr>
          <p:cNvSpPr/>
          <p:nvPr/>
        </p:nvSpPr>
        <p:spPr>
          <a:xfrm>
            <a:off x="3322638" y="1482025"/>
            <a:ext cx="1514470" cy="32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폐사진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7A21E5-EF3B-4470-8B69-D63A3E1F41BB}"/>
              </a:ext>
            </a:extLst>
          </p:cNvPr>
          <p:cNvSpPr/>
          <p:nvPr/>
        </p:nvSpPr>
        <p:spPr>
          <a:xfrm>
            <a:off x="6340470" y="2746172"/>
            <a:ext cx="2603503" cy="2598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2E7FEA-4889-46C5-84A7-4A93FA0347A6}"/>
              </a:ext>
            </a:extLst>
          </p:cNvPr>
          <p:cNvCxnSpPr>
            <a:cxnSpLocks/>
          </p:cNvCxnSpPr>
          <p:nvPr/>
        </p:nvCxnSpPr>
        <p:spPr>
          <a:xfrm flipV="1">
            <a:off x="7604122" y="1800225"/>
            <a:ext cx="0" cy="9254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F5FB90-E259-4557-B6D2-924779DF9140}"/>
              </a:ext>
            </a:extLst>
          </p:cNvPr>
          <p:cNvSpPr/>
          <p:nvPr/>
        </p:nvSpPr>
        <p:spPr>
          <a:xfrm>
            <a:off x="6846887" y="1476952"/>
            <a:ext cx="1514470" cy="32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분할된 폐 사진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74D9C54-5AB2-4044-B040-DC29FE38AB61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786A54-9265-4245-ABB5-1B3B2D915970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E07199-571B-450E-A821-F24868D75922}"/>
              </a:ext>
            </a:extLst>
          </p:cNvPr>
          <p:cNvSpPr txBox="1"/>
          <p:nvPr/>
        </p:nvSpPr>
        <p:spPr>
          <a:xfrm>
            <a:off x="1163052" y="272716"/>
            <a:ext cx="351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wpf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프로그램 구동 화면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7A4CA13-4D79-4AA9-ACAA-46B64C7C927D}"/>
              </a:ext>
            </a:extLst>
          </p:cNvPr>
          <p:cNvSpPr/>
          <p:nvPr/>
        </p:nvSpPr>
        <p:spPr>
          <a:xfrm>
            <a:off x="144378" y="908229"/>
            <a:ext cx="1979697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폐 분할 화면</a:t>
            </a:r>
          </a:p>
        </p:txBody>
      </p:sp>
    </p:spTree>
    <p:extLst>
      <p:ext uri="{BB962C8B-B14F-4D97-AF65-F5344CB8AC3E}">
        <p14:creationId xmlns:p14="http://schemas.microsoft.com/office/powerpoint/2010/main" val="127039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CA35FC-AEAA-4296-A357-7EDEB2382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600" y="2396280"/>
            <a:ext cx="6949440" cy="376428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0F22F36-3433-4209-9CBA-7BACFF434C97}"/>
              </a:ext>
            </a:extLst>
          </p:cNvPr>
          <p:cNvSpPr/>
          <p:nvPr/>
        </p:nvSpPr>
        <p:spPr>
          <a:xfrm>
            <a:off x="144378" y="908229"/>
            <a:ext cx="1979697" cy="523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폐렴 진단 화면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8A4397B-F451-442E-904E-EC9BC78CFA06}"/>
              </a:ext>
            </a:extLst>
          </p:cNvPr>
          <p:cNvSpPr/>
          <p:nvPr/>
        </p:nvSpPr>
        <p:spPr>
          <a:xfrm>
            <a:off x="2663822" y="2954236"/>
            <a:ext cx="2603503" cy="2598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BCC6F4-1596-4DE2-9B16-C4F5943422B0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3965573" y="2238375"/>
            <a:ext cx="1" cy="715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3F2A5-BCAF-44D9-898C-E5E4BDAFD89A}"/>
              </a:ext>
            </a:extLst>
          </p:cNvPr>
          <p:cNvSpPr/>
          <p:nvPr/>
        </p:nvSpPr>
        <p:spPr>
          <a:xfrm>
            <a:off x="3294061" y="1800225"/>
            <a:ext cx="1343024" cy="35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환자 </a:t>
            </a:r>
            <a:r>
              <a:rPr lang="ko-KR" altLang="en-US" sz="1200" dirty="0" err="1"/>
              <a:t>폐사진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56C11B-B45A-4F15-BE64-3FF502486B44}"/>
              </a:ext>
            </a:extLst>
          </p:cNvPr>
          <p:cNvSpPr/>
          <p:nvPr/>
        </p:nvSpPr>
        <p:spPr>
          <a:xfrm>
            <a:off x="5583198" y="2954236"/>
            <a:ext cx="2894569" cy="1341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구부러짐 9">
            <a:extLst>
              <a:ext uri="{FF2B5EF4-FFF2-40B4-BE49-F238E27FC236}">
                <a16:creationId xmlns:a16="http://schemas.microsoft.com/office/drawing/2014/main" id="{696C0919-B8B0-4523-A0F8-C30E4E81ADCB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7031863" y="1975058"/>
            <a:ext cx="977799" cy="980559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A6C916-EF63-4FED-8234-4AFC4FA69E42}"/>
              </a:ext>
            </a:extLst>
          </p:cNvPr>
          <p:cNvSpPr/>
          <p:nvPr/>
        </p:nvSpPr>
        <p:spPr>
          <a:xfrm>
            <a:off x="8011042" y="1685925"/>
            <a:ext cx="1524000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판단 결과 및 정확도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0EFF3D-8C1E-4979-81F7-0C91AF131EB9}"/>
              </a:ext>
            </a:extLst>
          </p:cNvPr>
          <p:cNvSpPr/>
          <p:nvPr/>
        </p:nvSpPr>
        <p:spPr>
          <a:xfrm>
            <a:off x="6972816" y="4501305"/>
            <a:ext cx="1524000" cy="13415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EB58F39-D72D-447C-8FD7-FFC4BD88E6F6}"/>
              </a:ext>
            </a:extLst>
          </p:cNvPr>
          <p:cNvCxnSpPr>
            <a:stCxn id="16" idx="3"/>
          </p:cNvCxnSpPr>
          <p:nvPr/>
        </p:nvCxnSpPr>
        <p:spPr>
          <a:xfrm>
            <a:off x="8496816" y="5172075"/>
            <a:ext cx="1209674" cy="95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CFE7294-E4E9-4BD5-8A48-59F28A869F41}"/>
              </a:ext>
            </a:extLst>
          </p:cNvPr>
          <p:cNvSpPr/>
          <p:nvPr/>
        </p:nvSpPr>
        <p:spPr>
          <a:xfrm>
            <a:off x="9696451" y="4857750"/>
            <a:ext cx="1828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Database</a:t>
            </a:r>
            <a:r>
              <a:rPr lang="ko-KR" altLang="en-US" sz="1200" dirty="0"/>
              <a:t>에 저장된 </a:t>
            </a:r>
            <a:r>
              <a:rPr lang="en-US" altLang="ko-KR" sz="1200" dirty="0"/>
              <a:t>data</a:t>
            </a:r>
            <a:endParaRPr lang="ko-KR" altLang="en-US" sz="12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B1362B2B-7E1B-4DBB-B927-A17E78082169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9CA4B3-5D34-469C-96F0-C05D7D9E2A68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EC2558-C6D6-4A47-BACA-20FA66D51B33}"/>
              </a:ext>
            </a:extLst>
          </p:cNvPr>
          <p:cNvSpPr txBox="1"/>
          <p:nvPr/>
        </p:nvSpPr>
        <p:spPr>
          <a:xfrm>
            <a:off x="1163052" y="272716"/>
            <a:ext cx="3512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 err="1">
                <a:solidFill>
                  <a:schemeClr val="accent1"/>
                </a:solidFill>
              </a:rPr>
              <a:t>wpf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   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프로그램 구동 화면</a:t>
            </a:r>
          </a:p>
        </p:txBody>
      </p:sp>
    </p:spTree>
    <p:extLst>
      <p:ext uri="{BB962C8B-B14F-4D97-AF65-F5344CB8AC3E}">
        <p14:creationId xmlns:p14="http://schemas.microsoft.com/office/powerpoint/2010/main" val="453319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0CA9C8-0D71-49BD-9353-F6C28217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8" y="1537281"/>
            <a:ext cx="10410825" cy="17811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8A33BB-E0AD-4C4C-A868-EB4B38A3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8" y="3514725"/>
            <a:ext cx="5400675" cy="25908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85503D5-ABA4-4C68-AD26-852EE13C9ADE}"/>
              </a:ext>
            </a:extLst>
          </p:cNvPr>
          <p:cNvSpPr/>
          <p:nvPr/>
        </p:nvSpPr>
        <p:spPr>
          <a:xfrm>
            <a:off x="144378" y="929223"/>
            <a:ext cx="5608722" cy="41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database</a:t>
            </a:r>
            <a:r>
              <a:rPr lang="ko-KR" altLang="en-US" dirty="0"/>
              <a:t>에 </a:t>
            </a:r>
            <a:r>
              <a:rPr lang="en-US" altLang="ko-KR" dirty="0"/>
              <a:t>data</a:t>
            </a:r>
            <a:r>
              <a:rPr lang="ko-KR" altLang="en-US" dirty="0"/>
              <a:t>가 저장된 모습 </a:t>
            </a:r>
            <a:r>
              <a:rPr lang="en-US" altLang="ko-KR" dirty="0"/>
              <a:t>(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분석결과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29572B8-964C-431E-AC21-9098E8B83FDE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13022F-E4A0-4F3E-B84E-FBB1A3DA920B}"/>
              </a:ext>
            </a:extLst>
          </p:cNvPr>
          <p:cNvSpPr txBox="1"/>
          <p:nvPr/>
        </p:nvSpPr>
        <p:spPr>
          <a:xfrm>
            <a:off x="144378" y="272716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4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A21E47-B1FE-4DE3-8409-C077F0EFD225}"/>
              </a:ext>
            </a:extLst>
          </p:cNvPr>
          <p:cNvSpPr txBox="1"/>
          <p:nvPr/>
        </p:nvSpPr>
        <p:spPr>
          <a:xfrm>
            <a:off x="1163052" y="272716"/>
            <a:ext cx="1237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-300" dirty="0">
                <a:solidFill>
                  <a:schemeClr val="accent1"/>
                </a:solidFill>
              </a:rPr>
              <a:t>database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025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E246004-FC5C-46C5-922A-92A42433646F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463106-975F-4359-AE7C-EE82DA15066D}"/>
              </a:ext>
            </a:extLst>
          </p:cNvPr>
          <p:cNvSpPr/>
          <p:nvPr/>
        </p:nvSpPr>
        <p:spPr>
          <a:xfrm>
            <a:off x="281285" y="454942"/>
            <a:ext cx="3534593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DECA19-1B9C-466D-BE92-D667F7EBAF62}"/>
              </a:ext>
            </a:extLst>
          </p:cNvPr>
          <p:cNvSpPr txBox="1"/>
          <p:nvPr/>
        </p:nvSpPr>
        <p:spPr>
          <a:xfrm>
            <a:off x="701007" y="572416"/>
            <a:ext cx="28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C#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8CEAFB-CD04-462F-B6C9-62BF4C857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88" y="1727824"/>
            <a:ext cx="8414328" cy="45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3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68EDF496-782B-7F32-33BC-8C0EEBAA0163}"/>
              </a:ext>
            </a:extLst>
          </p:cNvPr>
          <p:cNvSpPr/>
          <p:nvPr/>
        </p:nvSpPr>
        <p:spPr>
          <a:xfrm>
            <a:off x="285930" y="304348"/>
            <a:ext cx="2242408" cy="633013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8CC8236-347A-AB84-9A00-977AB1018EB8}"/>
              </a:ext>
            </a:extLst>
          </p:cNvPr>
          <p:cNvSpPr/>
          <p:nvPr/>
        </p:nvSpPr>
        <p:spPr>
          <a:xfrm>
            <a:off x="5224091" y="304347"/>
            <a:ext cx="6731651" cy="633013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2202CE1-838A-496A-D67A-819B7A7EF57B}"/>
              </a:ext>
            </a:extLst>
          </p:cNvPr>
          <p:cNvSpPr/>
          <p:nvPr/>
        </p:nvSpPr>
        <p:spPr>
          <a:xfrm>
            <a:off x="2738317" y="307757"/>
            <a:ext cx="2242408" cy="6326177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AEE742-93B2-46E0-EA6B-E7156DEDC09D}"/>
              </a:ext>
            </a:extLst>
          </p:cNvPr>
          <p:cNvSpPr/>
          <p:nvPr/>
        </p:nvSpPr>
        <p:spPr>
          <a:xfrm>
            <a:off x="2810141" y="1075189"/>
            <a:ext cx="2075687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531FA7-6127-E0E3-86D9-D67BD2817A30}"/>
              </a:ext>
            </a:extLst>
          </p:cNvPr>
          <p:cNvSpPr txBox="1"/>
          <p:nvPr/>
        </p:nvSpPr>
        <p:spPr>
          <a:xfrm>
            <a:off x="3185209" y="1164417"/>
            <a:ext cx="138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>
                    <a:lumMod val="95000"/>
                  </a:schemeClr>
                </a:solidFill>
              </a:rPr>
              <a:t>Bootstrap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5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60994B-8C0A-F1EB-46AA-9A372694C649}"/>
              </a:ext>
            </a:extLst>
          </p:cNvPr>
          <p:cNvSpPr/>
          <p:nvPr/>
        </p:nvSpPr>
        <p:spPr>
          <a:xfrm>
            <a:off x="5384494" y="1075189"/>
            <a:ext cx="204484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BA35C5-941C-CC0E-4437-6AD56062DB56}"/>
              </a:ext>
            </a:extLst>
          </p:cNvPr>
          <p:cNvSpPr txBox="1"/>
          <p:nvPr/>
        </p:nvSpPr>
        <p:spPr>
          <a:xfrm>
            <a:off x="6088945" y="1190162"/>
            <a:ext cx="649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Flask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0D829F-2C1E-E6DA-07E3-0389675AEC8E}"/>
              </a:ext>
            </a:extLst>
          </p:cNvPr>
          <p:cNvSpPr/>
          <p:nvPr/>
        </p:nvSpPr>
        <p:spPr>
          <a:xfrm>
            <a:off x="7598448" y="1078798"/>
            <a:ext cx="204484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BEF474-FE10-7C8A-EA4C-3C5C335F2EA2}"/>
              </a:ext>
            </a:extLst>
          </p:cNvPr>
          <p:cNvSpPr txBox="1"/>
          <p:nvPr/>
        </p:nvSpPr>
        <p:spPr>
          <a:xfrm>
            <a:off x="8167832" y="1193771"/>
            <a:ext cx="92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Fast Api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0C900E-793D-DECA-B4E4-9EB9466DB907}"/>
              </a:ext>
            </a:extLst>
          </p:cNvPr>
          <p:cNvSpPr/>
          <p:nvPr/>
        </p:nvSpPr>
        <p:spPr>
          <a:xfrm>
            <a:off x="9779946" y="1089051"/>
            <a:ext cx="2044844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3EDFC9-BBF6-1982-42F9-502F6EA07EF0}"/>
              </a:ext>
            </a:extLst>
          </p:cNvPr>
          <p:cNvSpPr txBox="1"/>
          <p:nvPr/>
        </p:nvSpPr>
        <p:spPr>
          <a:xfrm>
            <a:off x="10219017" y="1204024"/>
            <a:ext cx="116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Java Script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D73793-4E44-9F57-189A-577CF9595CC1}"/>
              </a:ext>
            </a:extLst>
          </p:cNvPr>
          <p:cNvSpPr txBox="1"/>
          <p:nvPr/>
        </p:nvSpPr>
        <p:spPr>
          <a:xfrm>
            <a:off x="2981683" y="623349"/>
            <a:ext cx="1768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 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7D94D19-B79F-DBC6-EFDD-E0D156ADAC59}"/>
              </a:ext>
            </a:extLst>
          </p:cNvPr>
          <p:cNvSpPr txBox="1"/>
          <p:nvPr/>
        </p:nvSpPr>
        <p:spPr>
          <a:xfrm>
            <a:off x="7788572" y="623349"/>
            <a:ext cx="1537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 </a:t>
            </a:r>
            <a:r>
              <a:rPr kumimoji="0" lang="ko-KR" altLang="ko-K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</a:t>
            </a:r>
            <a:endParaRPr kumimoji="0" lang="ko-KR" altLang="ko-KR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6975F4-FCCF-1E95-A4D0-1BC3BB8A4FD0}"/>
              </a:ext>
            </a:extLst>
          </p:cNvPr>
          <p:cNvSpPr txBox="1"/>
          <p:nvPr/>
        </p:nvSpPr>
        <p:spPr>
          <a:xfrm>
            <a:off x="788253" y="626687"/>
            <a:ext cx="1826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✅ DB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444ABFB-4D5F-54FF-8C8F-02C470FFFBAC}"/>
              </a:ext>
            </a:extLst>
          </p:cNvPr>
          <p:cNvSpPr/>
          <p:nvPr/>
        </p:nvSpPr>
        <p:spPr>
          <a:xfrm>
            <a:off x="365499" y="1089051"/>
            <a:ext cx="2075687" cy="590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F04261F-7FE6-6524-7BF7-859AD0AA7A31}"/>
              </a:ext>
            </a:extLst>
          </p:cNvPr>
          <p:cNvSpPr txBox="1"/>
          <p:nvPr/>
        </p:nvSpPr>
        <p:spPr>
          <a:xfrm>
            <a:off x="709719" y="1179229"/>
            <a:ext cx="1386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Firebase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E1AB96-0D46-A6FD-6D31-066B6F91EB37}"/>
              </a:ext>
            </a:extLst>
          </p:cNvPr>
          <p:cNvSpPr txBox="1"/>
          <p:nvPr/>
        </p:nvSpPr>
        <p:spPr>
          <a:xfrm>
            <a:off x="460943" y="1834759"/>
            <a:ext cx="190670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실시간 데이터베이스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실시간 데이터 동기화 기능을 제공하여 사용자에게 빠른 피드백을 제공할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호스팅 및 인증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웹 애플리케이션 배포와 사용자 인증을 간편하게 관리할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확장성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데이터베이스 확장에 용이하여 미래에 데이터가 증가해도 문제없이 대응할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C9BCB4-29A7-B42C-0C3F-59D6DBAAA157}"/>
              </a:ext>
            </a:extLst>
          </p:cNvPr>
          <p:cNvSpPr txBox="1"/>
          <p:nvPr/>
        </p:nvSpPr>
        <p:spPr>
          <a:xfrm>
            <a:off x="5454670" y="1858781"/>
            <a:ext cx="205717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경량 프레임워크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Flask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는 간단하고 가벼운 프레임워크로 빠른 개발과 배포가 가능합니다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유연성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Flask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는 다양한 확장 기능을 지원하며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프로젝트의 요구에 맞게 쉽게 확장할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사용 용이성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Python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기반으로 작성되어 친숙하고 배우기 쉬운 문법을 제공합니다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5D30E5-CAB4-8153-DCFD-FC0FE54980AD}"/>
              </a:ext>
            </a:extLst>
          </p:cNvPr>
          <p:cNvSpPr txBox="1"/>
          <p:nvPr/>
        </p:nvSpPr>
        <p:spPr>
          <a:xfrm>
            <a:off x="7676478" y="1858781"/>
            <a:ext cx="2075687" cy="2693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고성능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en-US" altLang="ko-KR" sz="1300" b="0" i="0" dirty="0" err="1">
                <a:solidFill>
                  <a:srgbClr val="0D0D0D"/>
                </a:solidFill>
                <a:effectLst/>
                <a:latin typeface="Söhne"/>
              </a:rPr>
              <a:t>FastAPI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는 비동기 지원과 높은 성능을 제공하여 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API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응답 속도가 빠릅니다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자동화된 문서화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자동으로 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Swagger UI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와 </a:t>
            </a:r>
            <a:r>
              <a:rPr lang="en-US" altLang="ko-KR" sz="1300" b="0" i="0" dirty="0" err="1">
                <a:solidFill>
                  <a:srgbClr val="0D0D0D"/>
                </a:solidFill>
                <a:effectLst/>
                <a:latin typeface="Söhne"/>
              </a:rPr>
              <a:t>ReDoc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문서를 생성하여 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API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테스트와 문서화를 간편하게 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타입 </a:t>
            </a:r>
            <a:r>
              <a:rPr lang="ko-KR" altLang="en-US" sz="1300" b="1" i="0" dirty="0" err="1">
                <a:solidFill>
                  <a:srgbClr val="0D0D0D"/>
                </a:solidFill>
                <a:effectLst/>
                <a:latin typeface="Söhne"/>
              </a:rPr>
              <a:t>힌팅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Python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의 타입 </a:t>
            </a:r>
            <a:r>
              <a:rPr lang="ko-KR" altLang="en-US" sz="1300" b="0" i="0" dirty="0" err="1">
                <a:solidFill>
                  <a:srgbClr val="0D0D0D"/>
                </a:solidFill>
                <a:effectLst/>
                <a:latin typeface="Söhne"/>
              </a:rPr>
              <a:t>힌팅을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 활용하여 코드의 가독성과 유지보수성을 높입니다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18CC9-CD18-100C-A2A9-117AAF2357FC}"/>
              </a:ext>
            </a:extLst>
          </p:cNvPr>
          <p:cNvSpPr txBox="1"/>
          <p:nvPr/>
        </p:nvSpPr>
        <p:spPr>
          <a:xfrm>
            <a:off x="9814689" y="1858781"/>
            <a:ext cx="1869831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동적 웹 페이지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JavaScript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는 클라이언트 측에서 동적인 기능을 구현할 수 있어 사용자 경험을 향상시킵니다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광범위한 지원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모든 현대 웹 브라우저에서 지원되며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다양한 라이브러리와 프레임워크와 호환됩니다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비동기 처리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비동기 처리를 통해 서버와의 통신을 효율적으로 관리할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FFF89D-8B99-9A5D-CEE3-9EBF40EA9DCF}"/>
              </a:ext>
            </a:extLst>
          </p:cNvPr>
          <p:cNvSpPr txBox="1"/>
          <p:nvPr/>
        </p:nvSpPr>
        <p:spPr>
          <a:xfrm>
            <a:off x="2958458" y="1858781"/>
            <a:ext cx="1872723" cy="4293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반응형 디자인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Bootstrap 5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는 반응형 웹 디자인을 쉽게 구현할 수 있는 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CSS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프레임워크로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다양한 디바이스에서 최적의 사용자 경험을 제공합니다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빠른 개발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미리 정의된 스타일과 컴포넌트를 활용하여 개발 속도를 크게 높일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커스터마이징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사용자가 필요에 맞게 </a:t>
            </a:r>
            <a:r>
              <a:rPr lang="ko-KR" altLang="en-US" sz="1300" b="0" i="0" dirty="0" err="1">
                <a:solidFill>
                  <a:srgbClr val="0D0D0D"/>
                </a:solidFill>
                <a:effectLst/>
                <a:latin typeface="Söhne"/>
              </a:rPr>
              <a:t>커스터마이징할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 수 있는 다양한 옵션을 제공합니다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광범위한 커뮤니티 지원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다양한 템플릿과 예제 코드가 있어 배우기 쉽고 문제 해결이 용이합니다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9594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폐렴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(Pneumonia)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E7943E1-ADA5-4D5A-8A0A-CA89947506F5}"/>
              </a:ext>
            </a:extLst>
          </p:cNvPr>
          <p:cNvGrpSpPr/>
          <p:nvPr/>
        </p:nvGrpSpPr>
        <p:grpSpPr>
          <a:xfrm>
            <a:off x="1163052" y="795936"/>
            <a:ext cx="7371348" cy="5459147"/>
            <a:chOff x="1190387" y="908228"/>
            <a:chExt cx="7371348" cy="54591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F1BAA28-B874-4995-9DB3-BCEC2465A4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09"/>
            <a:stretch/>
          </p:blipFill>
          <p:spPr>
            <a:xfrm>
              <a:off x="1190387" y="908228"/>
              <a:ext cx="6687483" cy="521292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62BBC8-77E0-4380-BF0E-2A5CFE0DE175}"/>
                </a:ext>
              </a:extLst>
            </p:cNvPr>
            <p:cNvSpPr txBox="1"/>
            <p:nvPr/>
          </p:nvSpPr>
          <p:spPr>
            <a:xfrm>
              <a:off x="1190387" y="6121154"/>
              <a:ext cx="73713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서</a:t>
              </a:r>
              <a:r>
                <a:rPr lang="ko-KR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울아산병원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건강정보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의료정보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질환백과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– </a:t>
              </a:r>
              <a:r>
                <a:rPr lang="ko-KR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폐렴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(Pneumonia)</a:t>
              </a:r>
              <a:endParaRPr lang="ko-KR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0EAFE3C-2811-4437-80C8-4F48C03ED2E3}"/>
              </a:ext>
            </a:extLst>
          </p:cNvPr>
          <p:cNvSpPr/>
          <p:nvPr/>
        </p:nvSpPr>
        <p:spPr>
          <a:xfrm>
            <a:off x="5866742" y="1821163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6DAD6F1-5D58-43F9-9595-740654B4CA6E}"/>
              </a:ext>
            </a:extLst>
          </p:cNvPr>
          <p:cNvSpPr/>
          <p:nvPr/>
        </p:nvSpPr>
        <p:spPr>
          <a:xfrm>
            <a:off x="5866688" y="4339386"/>
            <a:ext cx="5839327" cy="2020407"/>
          </a:xfrm>
          <a:prstGeom prst="roundRect">
            <a:avLst>
              <a:gd name="adj" fmla="val 48203"/>
            </a:avLst>
          </a:prstGeom>
          <a:solidFill>
            <a:schemeClr val="bg1"/>
          </a:solidFill>
          <a:ln>
            <a:noFill/>
          </a:ln>
          <a:effectLst>
            <a:outerShdw blurRad="76200" dist="12700" dir="2700000" algn="tl" rotWithShape="0">
              <a:schemeClr val="bg1">
                <a:lumMod val="85000"/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825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F0B8BD4-053D-1EF2-4117-EFEF16F62160}"/>
              </a:ext>
            </a:extLst>
          </p:cNvPr>
          <p:cNvSpPr/>
          <p:nvPr/>
        </p:nvSpPr>
        <p:spPr>
          <a:xfrm>
            <a:off x="423258" y="316938"/>
            <a:ext cx="3534593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E46A93-1233-CC7A-AF90-E4DAF610440F}"/>
              </a:ext>
            </a:extLst>
          </p:cNvPr>
          <p:cNvSpPr txBox="1"/>
          <p:nvPr/>
        </p:nvSpPr>
        <p:spPr>
          <a:xfrm>
            <a:off x="745395" y="431911"/>
            <a:ext cx="28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UI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주요기능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메인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271A0A1-5947-47AC-88AE-72699636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45" y="1123241"/>
            <a:ext cx="4844023" cy="301544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1FCF512-1170-7424-C39B-EC62A02F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153" y="126953"/>
            <a:ext cx="4844023" cy="38009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3CC3238-8C0A-9E4C-D0DE-5C402A1AC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153" y="4138685"/>
            <a:ext cx="4844023" cy="246683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D47B877-F14A-8BF4-191A-5FC0DC1E5999}"/>
              </a:ext>
            </a:extLst>
          </p:cNvPr>
          <p:cNvSpPr txBox="1"/>
          <p:nvPr/>
        </p:nvSpPr>
        <p:spPr>
          <a:xfrm>
            <a:off x="423258" y="4127425"/>
            <a:ext cx="609372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메인 페이지는 사용자가 웹 애플리케이션을 쉽게 탐색할 수 있도록 디자인되었습니다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주요 기능은 다음과 같습니다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로그인 버튼</a:t>
            </a:r>
            <a:endParaRPr lang="ko-KR" altLang="en-US" sz="13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사용자가 자신의 계정으로 로그인하여 개인화된 서비스와 데이터 관리를 할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분석하기 버튼</a:t>
            </a:r>
            <a:endParaRPr lang="ko-KR" altLang="en-US" sz="13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이 버튼을 클릭하면 사용자는 이미지 업로드 페이지로 이동합니다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여기서 사용자는 이미지를 업로드하여 모델을 통해 폐렴 진단 결과를 받을 수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sz="1300" b="1" i="0" dirty="0">
                <a:solidFill>
                  <a:srgbClr val="0D0D0D"/>
                </a:solidFill>
                <a:effectLst/>
                <a:latin typeface="Söhne"/>
              </a:rPr>
              <a:t>폐렴과 모델 설명</a:t>
            </a:r>
            <a:endParaRPr lang="ko-KR" altLang="en-US" sz="1300" b="0" i="0" dirty="0">
              <a:solidFill>
                <a:srgbClr val="0D0D0D"/>
              </a:solidFill>
              <a:effectLst/>
              <a:latin typeface="Söhne"/>
            </a:endParaRPr>
          </a:p>
          <a:p>
            <a:pPr lvl="1" algn="l"/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폐렴의 심각성과 조기 진단의 중요성에 대한 정보가 제공됩니다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또한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en-US" altLang="ko-KR" sz="1300" b="0" i="0" dirty="0" err="1">
                <a:solidFill>
                  <a:srgbClr val="0D0D0D"/>
                </a:solidFill>
                <a:effectLst/>
                <a:latin typeface="Söhne"/>
              </a:rPr>
              <a:t>ResNet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sz="1300" b="0" i="0">
                <a:solidFill>
                  <a:srgbClr val="0D0D0D"/>
                </a:solidFill>
                <a:effectLst/>
                <a:latin typeface="Söhne"/>
              </a:rPr>
              <a:t>모델의 개요</a:t>
            </a:r>
            <a:r>
              <a:rPr lang="ko-KR" altLang="en-US" sz="1300">
                <a:solidFill>
                  <a:srgbClr val="0D0D0D"/>
                </a:solidFill>
                <a:latin typeface="Söhne"/>
              </a:rPr>
              <a:t>에 </a:t>
            </a:r>
            <a:r>
              <a:rPr lang="ko-KR" altLang="en-US" sz="1300" b="0" i="0">
                <a:solidFill>
                  <a:srgbClr val="0D0D0D"/>
                </a:solidFill>
                <a:effectLst/>
                <a:latin typeface="Söhne"/>
              </a:rPr>
              <a:t>대한 </a:t>
            </a:r>
            <a:r>
              <a:rPr lang="ko-KR" altLang="en-US" sz="1300" b="0" i="0" dirty="0">
                <a:solidFill>
                  <a:srgbClr val="0D0D0D"/>
                </a:solidFill>
                <a:effectLst/>
                <a:latin typeface="Söhne"/>
              </a:rPr>
              <a:t>간략한 설명이 포함되어 있습니다</a:t>
            </a:r>
            <a:r>
              <a:rPr lang="en-US" altLang="ko-KR" sz="13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5065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8BD745-E39A-E44B-F22C-07FAA311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1" y="1041548"/>
            <a:ext cx="5025358" cy="25332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9B8A63A-0CEE-9B50-08EE-CB35DD77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41548"/>
            <a:ext cx="5158854" cy="254890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C4F0CC3-30EA-6627-50FF-BF5BCE9B6EBF}"/>
              </a:ext>
            </a:extLst>
          </p:cNvPr>
          <p:cNvSpPr/>
          <p:nvPr/>
        </p:nvSpPr>
        <p:spPr>
          <a:xfrm>
            <a:off x="10612066" y="2751489"/>
            <a:ext cx="447691" cy="16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EE73D1-5E9D-AE28-A0C2-3B4CBA3D1428}"/>
              </a:ext>
            </a:extLst>
          </p:cNvPr>
          <p:cNvSpPr/>
          <p:nvPr/>
        </p:nvSpPr>
        <p:spPr>
          <a:xfrm>
            <a:off x="1369737" y="3150777"/>
            <a:ext cx="447691" cy="1691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72C82D1-20A3-BFD8-7FBC-8E4B6DA00136}"/>
              </a:ext>
            </a:extLst>
          </p:cNvPr>
          <p:cNvCxnSpPr/>
          <p:nvPr/>
        </p:nvCxnSpPr>
        <p:spPr>
          <a:xfrm>
            <a:off x="5158855" y="1828804"/>
            <a:ext cx="1665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AFED4BF-5228-C5FD-C35C-32F58C308E38}"/>
              </a:ext>
            </a:extLst>
          </p:cNvPr>
          <p:cNvCxnSpPr>
            <a:cxnSpLocks/>
          </p:cNvCxnSpPr>
          <p:nvPr/>
        </p:nvCxnSpPr>
        <p:spPr>
          <a:xfrm flipH="1">
            <a:off x="5158855" y="2836057"/>
            <a:ext cx="1665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16DF2F24-3C45-96C6-D20D-2F70FAA1E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880" y="3590452"/>
            <a:ext cx="4926841" cy="27557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B62FF7-0813-1C3D-687A-37E57D9A3435}"/>
              </a:ext>
            </a:extLst>
          </p:cNvPr>
          <p:cNvSpPr txBox="1"/>
          <p:nvPr/>
        </p:nvSpPr>
        <p:spPr>
          <a:xfrm>
            <a:off x="441279" y="3918312"/>
            <a:ext cx="60937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D0D0D"/>
                </a:solidFill>
                <a:effectLst/>
                <a:latin typeface="Söhne"/>
              </a:rPr>
              <a:t>로그인 및 회원가입 버튼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자신의 계정으로 로그인하거나 새로운 계정을 생성할 수 있도록 합니다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Sign in here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버튼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로그인 페이지로 이동하여 기존 계정으로 로그인할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1" i="0" dirty="0">
                <a:solidFill>
                  <a:srgbClr val="0D0D0D"/>
                </a:solidFill>
                <a:effectLst/>
                <a:latin typeface="Söhne"/>
              </a:rPr>
              <a:t>Sign up here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버튼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사용자가 회원가입 페이지로 이동하여 새로운 계정을 생성할 수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회원가입이 완료되면 사용자의 정보는 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Firebase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에 저장되고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해당 정보를 바탕으로 로그인이 가능해집니다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FAE80A-FCF0-2230-C695-986B3D6D6EED}"/>
              </a:ext>
            </a:extLst>
          </p:cNvPr>
          <p:cNvSpPr/>
          <p:nvPr/>
        </p:nvSpPr>
        <p:spPr>
          <a:xfrm>
            <a:off x="423258" y="316938"/>
            <a:ext cx="3534593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10E862-77FA-1ACF-C811-FFE848EC01E1}"/>
              </a:ext>
            </a:extLst>
          </p:cNvPr>
          <p:cNvSpPr txBox="1"/>
          <p:nvPr/>
        </p:nvSpPr>
        <p:spPr>
          <a:xfrm>
            <a:off x="745395" y="431911"/>
            <a:ext cx="28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UI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주요기능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(login)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717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7A039B-8B45-9730-654F-1CB04019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4" y="996286"/>
            <a:ext cx="6045958" cy="53089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83812F-CBA5-0578-E032-DB87FD57C1F0}"/>
              </a:ext>
            </a:extLst>
          </p:cNvPr>
          <p:cNvSpPr txBox="1"/>
          <p:nvPr/>
        </p:nvSpPr>
        <p:spPr>
          <a:xfrm>
            <a:off x="6595280" y="791570"/>
            <a:ext cx="5414750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상세 설명</a:t>
            </a:r>
          </a:p>
          <a:p>
            <a:pPr algn="l"/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폐렴 분석 기능</a:t>
            </a:r>
            <a:endParaRPr lang="ko-KR" altLang="en-US" sz="15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이미지 업로드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사용자는 컴퓨터에서 이미지를 선택하여 업로드할 수 있습니다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1" i="0" dirty="0">
                <a:solidFill>
                  <a:srgbClr val="0D0D0D"/>
                </a:solidFill>
                <a:effectLst/>
                <a:latin typeface="Söhne"/>
              </a:rPr>
              <a:t>API </a:t>
            </a: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호출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 err="1">
                <a:solidFill>
                  <a:srgbClr val="0D0D0D"/>
                </a:solidFill>
                <a:effectLst/>
                <a:latin typeface="Söhne"/>
              </a:rPr>
              <a:t>업로드된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 이미지는 서버로 전송되며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서버에서 학습된 모델을 사용해 이미지를 분석합니다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결과 표시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분석된 결과는 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를 통해 받아와서 화면에 즉시 표시됩니다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결과는 폐렴 여부와 관련된 정보가 포함됩니다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데이터 저장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분석된 결과와 이미지는 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Firebase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에 저장되어 나중에 검색할 수 있습니다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sz="1500" b="1" i="0" dirty="0" err="1">
                <a:solidFill>
                  <a:srgbClr val="0D0D0D"/>
                </a:solidFill>
                <a:effectLst/>
                <a:latin typeface="Söhne"/>
              </a:rPr>
              <a:t>세그멘테이션</a:t>
            </a: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 기능</a:t>
            </a:r>
            <a:endParaRPr lang="ko-KR" altLang="en-US" sz="15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이미지 업로드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사용자는 </a:t>
            </a:r>
            <a:r>
              <a:rPr lang="ko-KR" altLang="en-US" sz="1500" b="0" i="0" dirty="0" err="1">
                <a:solidFill>
                  <a:srgbClr val="0D0D0D"/>
                </a:solidFill>
                <a:effectLst/>
                <a:latin typeface="Söhne"/>
              </a:rPr>
              <a:t>세그멘테이션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 분석을 위해 이미지를 업로드할 수 있습니다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500" b="1" i="0" dirty="0">
                <a:solidFill>
                  <a:srgbClr val="0D0D0D"/>
                </a:solidFill>
                <a:effectLst/>
                <a:latin typeface="Söhne"/>
              </a:rPr>
              <a:t>API </a:t>
            </a: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호출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이미지는 서버로 전송되어 </a:t>
            </a:r>
            <a:r>
              <a:rPr lang="ko-KR" altLang="en-US" sz="1500" b="0" i="0" dirty="0" err="1">
                <a:solidFill>
                  <a:srgbClr val="0D0D0D"/>
                </a:solidFill>
                <a:effectLst/>
                <a:latin typeface="Söhne"/>
              </a:rPr>
              <a:t>세그멘테이션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 모델에 의해 분석됩니다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결과 표시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 err="1">
                <a:solidFill>
                  <a:srgbClr val="0D0D0D"/>
                </a:solidFill>
                <a:effectLst/>
                <a:latin typeface="Söhne"/>
              </a:rPr>
              <a:t>세그멘테이션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 결과는 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API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를 통해 받아와서 화면에 표시됩니다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이 기능은 단순히 결과를 보여주는 용도로 사용됩니다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/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저장된 데이터 검색 기능</a:t>
            </a:r>
            <a:endParaRPr lang="ko-KR" altLang="en-US" sz="15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데이터 검색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사용자는 이전에 분석된 데이터를 검색할 수 있습니다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리스트 보기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Firebase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에 저장된 데이터 목록을 리스트 형태로 보여줍니다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500" b="1" i="0" dirty="0">
                <a:solidFill>
                  <a:srgbClr val="0D0D0D"/>
                </a:solidFill>
                <a:effectLst/>
                <a:latin typeface="Söhne"/>
              </a:rPr>
              <a:t>데이터 선택 및 보기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: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사용자는 리스트에서 원하는 데이터를 선택하면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  <a:r>
              <a:rPr lang="ko-KR" altLang="en-US" sz="1500" b="0" i="0" dirty="0">
                <a:solidFill>
                  <a:srgbClr val="0D0D0D"/>
                </a:solidFill>
                <a:effectLst/>
                <a:latin typeface="Söhne"/>
              </a:rPr>
              <a:t>해당 데이터를 상세히 볼 수 있습니다</a:t>
            </a:r>
            <a:r>
              <a:rPr lang="en-US" altLang="ko-KR" sz="1500" b="0" i="0" dirty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72F21C-FE22-F317-1316-7A0F16782B84}"/>
              </a:ext>
            </a:extLst>
          </p:cNvPr>
          <p:cNvSpPr/>
          <p:nvPr/>
        </p:nvSpPr>
        <p:spPr>
          <a:xfrm>
            <a:off x="341194" y="139982"/>
            <a:ext cx="3534593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344F3B-6C03-A1FD-D428-36A669F1B47E}"/>
              </a:ext>
            </a:extLst>
          </p:cNvPr>
          <p:cNvSpPr txBox="1"/>
          <p:nvPr/>
        </p:nvSpPr>
        <p:spPr>
          <a:xfrm>
            <a:off x="663331" y="254955"/>
            <a:ext cx="28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UI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주요기능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분석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5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8E4BE8-85CD-4E6B-A1C9-2C84C9F3C850}"/>
              </a:ext>
            </a:extLst>
          </p:cNvPr>
          <p:cNvSpPr/>
          <p:nvPr/>
        </p:nvSpPr>
        <p:spPr>
          <a:xfrm>
            <a:off x="281285" y="454942"/>
            <a:ext cx="3534593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DE7C0D-485B-474A-9D6B-E6718E451661}"/>
              </a:ext>
            </a:extLst>
          </p:cNvPr>
          <p:cNvSpPr txBox="1"/>
          <p:nvPr/>
        </p:nvSpPr>
        <p:spPr>
          <a:xfrm>
            <a:off x="603422" y="569915"/>
            <a:ext cx="284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>
                    <a:lumMod val="95000"/>
                  </a:schemeClr>
                </a:solidFill>
              </a:rPr>
              <a:t>WEB </a:t>
            </a:r>
            <a:r>
              <a:rPr lang="ko-KR" altLang="en-US">
                <a:solidFill>
                  <a:schemeClr val="bg1">
                    <a:lumMod val="95000"/>
                  </a:schemeClr>
                </a:solidFill>
              </a:rPr>
              <a:t>시연</a:t>
            </a:r>
            <a:endParaRPr lang="en-US" altLang="ko-KR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4" name="그림 33">
            <a:hlinkClick r:id="rId2"/>
            <a:extLst>
              <a:ext uri="{FF2B5EF4-FFF2-40B4-BE49-F238E27FC236}">
                <a16:creationId xmlns:a16="http://schemas.microsoft.com/office/drawing/2014/main" id="{A2ADC05E-693D-4714-B9DA-682777472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85" y="1215363"/>
            <a:ext cx="9137035" cy="520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27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ADC16E78-8819-8219-C770-75C3BD1E4D45}"/>
              </a:ext>
            </a:extLst>
          </p:cNvPr>
          <p:cNvGrpSpPr/>
          <p:nvPr/>
        </p:nvGrpSpPr>
        <p:grpSpPr>
          <a:xfrm>
            <a:off x="6817895" y="872277"/>
            <a:ext cx="5374105" cy="4483771"/>
            <a:chOff x="6817895" y="310803"/>
            <a:chExt cx="5374105" cy="44837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E4D379F-0D7A-E10A-C2FD-B3F877B38412}"/>
                </a:ext>
              </a:extLst>
            </p:cNvPr>
            <p:cNvSpPr txBox="1"/>
            <p:nvPr/>
          </p:nvSpPr>
          <p:spPr>
            <a:xfrm>
              <a:off x="6817895" y="310803"/>
              <a:ext cx="1478290" cy="3154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9900" b="1" dirty="0">
                  <a:solidFill>
                    <a:schemeClr val="bg1"/>
                  </a:solidFill>
                  <a:latin typeface="+mj-ea"/>
                  <a:ea typeface="+mj-ea"/>
                </a:rPr>
                <a:t>4</a:t>
              </a:r>
              <a:endParaRPr lang="ko-KR" altLang="en-US" sz="199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73F2969-8E1F-0403-B6B6-037C4B0D5DB2}"/>
                </a:ext>
              </a:extLst>
            </p:cNvPr>
            <p:cNvSpPr txBox="1"/>
            <p:nvPr/>
          </p:nvSpPr>
          <p:spPr>
            <a:xfrm>
              <a:off x="6817895" y="3350782"/>
              <a:ext cx="327205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spc="-300" dirty="0">
                  <a:solidFill>
                    <a:schemeClr val="bg1"/>
                  </a:solidFill>
                  <a:latin typeface="+mn-ea"/>
                </a:rPr>
                <a:t>결과 및 질문</a:t>
              </a:r>
              <a:endParaRPr lang="en-US" altLang="ko-KR" sz="4800" b="1" spc="-3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9894119-F233-DC33-68F5-7374CF0E569E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545921"/>
              <a:ext cx="5374105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1021128-BA25-D6FF-656C-87D086ADE451}"/>
                </a:ext>
              </a:extLst>
            </p:cNvPr>
            <p:cNvCxnSpPr>
              <a:cxnSpLocks/>
            </p:cNvCxnSpPr>
            <p:nvPr/>
          </p:nvCxnSpPr>
          <p:spPr>
            <a:xfrm>
              <a:off x="6817895" y="4794574"/>
              <a:ext cx="5374105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74453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60F6CAA-001E-46DB-B7E8-5551B02A80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3" y="1396502"/>
            <a:ext cx="2698734" cy="2669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6CC99A-D6F6-4CE2-B56B-2CE117F3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38" y="1737388"/>
            <a:ext cx="3410944" cy="1061827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980976-AD40-45F9-8424-33A7C099594B}"/>
              </a:ext>
            </a:extLst>
          </p:cNvPr>
          <p:cNvGrpSpPr/>
          <p:nvPr/>
        </p:nvGrpSpPr>
        <p:grpSpPr>
          <a:xfrm>
            <a:off x="8101142" y="4381131"/>
            <a:ext cx="3566997" cy="1938992"/>
            <a:chOff x="7415078" y="3027725"/>
            <a:chExt cx="3566997" cy="19389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18EAAE4-B653-4879-BD5C-E2B054746E01}"/>
                </a:ext>
              </a:extLst>
            </p:cNvPr>
            <p:cNvSpPr/>
            <p:nvPr/>
          </p:nvSpPr>
          <p:spPr>
            <a:xfrm>
              <a:off x="7415078" y="3027725"/>
              <a:ext cx="3566997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132D511-C428-4998-8688-38C9E75ECF97}"/>
                </a:ext>
              </a:extLst>
            </p:cNvPr>
            <p:cNvSpPr/>
            <p:nvPr/>
          </p:nvSpPr>
          <p:spPr>
            <a:xfrm>
              <a:off x="7614255" y="3212758"/>
              <a:ext cx="3233740" cy="577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3F33858-61E1-43CD-AA53-8435A0D0AD10}"/>
                </a:ext>
              </a:extLst>
            </p:cNvPr>
            <p:cNvSpPr txBox="1"/>
            <p:nvPr/>
          </p:nvSpPr>
          <p:spPr>
            <a:xfrm>
              <a:off x="7614254" y="3280069"/>
              <a:ext cx="3076429" cy="48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결과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(Results)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3FF65D-01BB-405F-A315-74103041BD4F}"/>
                </a:ext>
              </a:extLst>
            </p:cNvPr>
            <p:cNvSpPr txBox="1"/>
            <p:nvPr/>
          </p:nvSpPr>
          <p:spPr>
            <a:xfrm>
              <a:off x="7655284" y="3975277"/>
              <a:ext cx="308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624</a:t>
              </a:r>
              <a:r>
                <a:rPr lang="ko-KR" altLang="en-US" sz="1400" dirty="0"/>
                <a:t>개의 </a:t>
              </a:r>
              <a:r>
                <a:rPr lang="en-US" altLang="ko-KR" sz="1400" dirty="0" err="1"/>
                <a:t>testset</a:t>
              </a:r>
              <a:r>
                <a:rPr lang="en-US" altLang="ko-KR" sz="1400" dirty="0"/>
                <a:t> data</a:t>
              </a:r>
              <a:r>
                <a:rPr lang="ko-KR" altLang="en-US" sz="1400" dirty="0"/>
                <a:t>중 </a:t>
              </a:r>
              <a:r>
                <a:rPr lang="en-US" altLang="ko-KR" sz="1400" dirty="0"/>
                <a:t>544</a:t>
              </a:r>
              <a:r>
                <a:rPr lang="ko-KR" altLang="en-US" sz="1400" dirty="0"/>
                <a:t>개 맞췄음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정확도는 </a:t>
              </a:r>
              <a:r>
                <a:rPr lang="en-US" altLang="ko-KR" sz="1400" dirty="0"/>
                <a:t>87.17 %</a:t>
              </a:r>
              <a:endParaRPr lang="ko-KR" altLang="en-US" sz="1400" dirty="0"/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347D8924-A713-4176-9345-4D9ACC118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1142" y="1737386"/>
            <a:ext cx="3769360" cy="10618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Correct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{}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Images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{}"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format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running_correct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running_total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Accuracy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 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acc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Correct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544.0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Total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Images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624.0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Accuracy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: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0.8717948717948718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8D46D6-802D-4AC7-9CD4-EDDCE6113B40}"/>
              </a:ext>
            </a:extLst>
          </p:cNvPr>
          <p:cNvGrpSpPr/>
          <p:nvPr/>
        </p:nvGrpSpPr>
        <p:grpSpPr>
          <a:xfrm>
            <a:off x="206535" y="4381131"/>
            <a:ext cx="3566997" cy="1938992"/>
            <a:chOff x="7415078" y="3027725"/>
            <a:chExt cx="3566997" cy="193899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441A8FD-21BE-44B4-A795-FCC2404E7CAA}"/>
                </a:ext>
              </a:extLst>
            </p:cNvPr>
            <p:cNvSpPr/>
            <p:nvPr/>
          </p:nvSpPr>
          <p:spPr>
            <a:xfrm>
              <a:off x="7415078" y="3027725"/>
              <a:ext cx="3566997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BB134E3-A893-40F1-924C-A20BA067FA9F}"/>
                </a:ext>
              </a:extLst>
            </p:cNvPr>
            <p:cNvSpPr/>
            <p:nvPr/>
          </p:nvSpPr>
          <p:spPr>
            <a:xfrm>
              <a:off x="7614255" y="3212758"/>
              <a:ext cx="3233740" cy="577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5555DB-6F86-4D1D-8A2C-05D192F8ACF1}"/>
                </a:ext>
              </a:extLst>
            </p:cNvPr>
            <p:cNvSpPr txBox="1"/>
            <p:nvPr/>
          </p:nvSpPr>
          <p:spPr>
            <a:xfrm>
              <a:off x="7614254" y="3280069"/>
              <a:ext cx="3076429" cy="48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결과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(Results)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A12FB92-5A78-4E78-925C-5158B6D61B7D}"/>
                </a:ext>
              </a:extLst>
            </p:cNvPr>
            <p:cNvSpPr txBox="1"/>
            <p:nvPr/>
          </p:nvSpPr>
          <p:spPr>
            <a:xfrm>
              <a:off x="7655284" y="3975277"/>
              <a:ext cx="308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624</a:t>
              </a:r>
              <a:r>
                <a:rPr lang="ko-KR" altLang="en-US" sz="1400" dirty="0"/>
                <a:t>개의 </a:t>
              </a:r>
              <a:r>
                <a:rPr lang="en-US" altLang="ko-KR" sz="1400" dirty="0" err="1"/>
                <a:t>testset</a:t>
              </a:r>
              <a:r>
                <a:rPr lang="en-US" altLang="ko-KR" sz="1400" dirty="0"/>
                <a:t> data</a:t>
              </a:r>
              <a:r>
                <a:rPr lang="ko-KR" altLang="en-US" sz="1400" dirty="0"/>
                <a:t>중 </a:t>
              </a:r>
              <a:r>
                <a:rPr lang="en-US" altLang="ko-KR" sz="1400" dirty="0"/>
                <a:t>562</a:t>
              </a:r>
              <a:r>
                <a:rPr lang="ko-KR" altLang="en-US" sz="1400" dirty="0"/>
                <a:t>개 맞췄음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정확도는</a:t>
              </a:r>
              <a:r>
                <a:rPr lang="en-US" altLang="ko-KR" sz="1400" dirty="0"/>
                <a:t>90.06 %</a:t>
              </a:r>
              <a:endParaRPr lang="ko-KR" altLang="en-US" sz="1400" dirty="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C05199C-E1EA-4505-9137-426D5FCF716A}"/>
              </a:ext>
            </a:extLst>
          </p:cNvPr>
          <p:cNvGrpSpPr/>
          <p:nvPr/>
        </p:nvGrpSpPr>
        <p:grpSpPr>
          <a:xfrm>
            <a:off x="4153838" y="4381131"/>
            <a:ext cx="3566997" cy="1938992"/>
            <a:chOff x="7415078" y="3027725"/>
            <a:chExt cx="3566997" cy="193899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F5D159-44EF-4B9B-9EB9-B944D63B374C}"/>
                </a:ext>
              </a:extLst>
            </p:cNvPr>
            <p:cNvSpPr/>
            <p:nvPr/>
          </p:nvSpPr>
          <p:spPr>
            <a:xfrm>
              <a:off x="7415078" y="3027725"/>
              <a:ext cx="3566997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AD80C49-5640-45AC-9CF5-0195A552218A}"/>
                </a:ext>
              </a:extLst>
            </p:cNvPr>
            <p:cNvSpPr/>
            <p:nvPr/>
          </p:nvSpPr>
          <p:spPr>
            <a:xfrm>
              <a:off x="7614255" y="3212758"/>
              <a:ext cx="3233740" cy="57748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984C838-111F-4808-9168-3D3DE8D7B2A9}"/>
                </a:ext>
              </a:extLst>
            </p:cNvPr>
            <p:cNvSpPr txBox="1"/>
            <p:nvPr/>
          </p:nvSpPr>
          <p:spPr>
            <a:xfrm>
              <a:off x="7614254" y="3280069"/>
              <a:ext cx="3076429" cy="488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 </a:t>
              </a:r>
              <a:r>
                <a:rPr lang="ko-KR" altLang="en-US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결과 </a:t>
              </a:r>
              <a:r>
                <a:rPr lang="en-US" altLang="ko-KR" dirty="0">
                  <a:solidFill>
                    <a:schemeClr val="bg1">
                      <a:lumMod val="95000"/>
                    </a:schemeClr>
                  </a:solidFill>
                  <a:latin typeface="Pretendard (본문)"/>
                  <a:ea typeface="HY견고딕" panose="02030600000101010101" pitchFamily="18" charset="-127"/>
                </a:rPr>
                <a:t>(Results)</a:t>
              </a:r>
              <a:endParaRPr lang="ko-KR" altLang="en-US" dirty="0">
                <a:solidFill>
                  <a:schemeClr val="bg1">
                    <a:lumMod val="95000"/>
                  </a:schemeClr>
                </a:solidFill>
                <a:latin typeface="Pretendard (본문)"/>
                <a:ea typeface="HY견고딕" panose="0203060000010101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89754F-F361-40EB-9FCE-6620F3E2C7CF}"/>
                </a:ext>
              </a:extLst>
            </p:cNvPr>
            <p:cNvSpPr txBox="1"/>
            <p:nvPr/>
          </p:nvSpPr>
          <p:spPr>
            <a:xfrm>
              <a:off x="7655284" y="3975277"/>
              <a:ext cx="30865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624</a:t>
              </a:r>
              <a:r>
                <a:rPr lang="ko-KR" altLang="en-US" sz="1400" dirty="0"/>
                <a:t>개의 </a:t>
              </a:r>
              <a:r>
                <a:rPr lang="en-US" altLang="ko-KR" sz="1400" dirty="0" err="1"/>
                <a:t>testset</a:t>
              </a:r>
              <a:r>
                <a:rPr lang="en-US" altLang="ko-KR" sz="1400" dirty="0"/>
                <a:t> data</a:t>
              </a:r>
              <a:r>
                <a:rPr lang="ko-KR" altLang="en-US" sz="1400" dirty="0"/>
                <a:t>중 </a:t>
              </a:r>
              <a:r>
                <a:rPr lang="en-US" altLang="ko-KR" sz="1400" dirty="0"/>
                <a:t>565</a:t>
              </a:r>
              <a:r>
                <a:rPr lang="ko-KR" altLang="en-US" sz="1400" dirty="0"/>
                <a:t>개 맞췄음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정확도는</a:t>
              </a:r>
              <a:r>
                <a:rPr lang="en-US" altLang="ko-KR" sz="1400" dirty="0"/>
                <a:t>90.54 %</a:t>
              </a:r>
              <a:endParaRPr lang="ko-KR" altLang="en-US" sz="1400" dirty="0"/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97C24C4-7FE4-4121-B113-416153636005}"/>
              </a:ext>
            </a:extLst>
          </p:cNvPr>
          <p:cNvSpPr>
            <a:spLocks/>
          </p:cNvSpPr>
          <p:nvPr/>
        </p:nvSpPr>
        <p:spPr>
          <a:xfrm>
            <a:off x="723284" y="694171"/>
            <a:ext cx="2441281" cy="468221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AlexNet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6296CA3-E471-4EE8-996F-8FC67EE8621A}"/>
              </a:ext>
            </a:extLst>
          </p:cNvPr>
          <p:cNvSpPr>
            <a:spLocks/>
          </p:cNvSpPr>
          <p:nvPr/>
        </p:nvSpPr>
        <p:spPr>
          <a:xfrm>
            <a:off x="4670587" y="691424"/>
            <a:ext cx="2441281" cy="468221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Vgg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3035D2-2B40-42FA-9285-4D8A05FB67F7}"/>
              </a:ext>
            </a:extLst>
          </p:cNvPr>
          <p:cNvSpPr>
            <a:spLocks/>
          </p:cNvSpPr>
          <p:nvPr/>
        </p:nvSpPr>
        <p:spPr>
          <a:xfrm>
            <a:off x="8696548" y="690296"/>
            <a:ext cx="2441281" cy="468221"/>
          </a:xfrm>
          <a:prstGeom prst="rect">
            <a:avLst/>
          </a:prstGeom>
          <a:solidFill>
            <a:schemeClr val="accent2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ResNet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60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폐렴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(Pneumonia)</a:t>
            </a:r>
            <a:endParaRPr lang="ko-KR" altLang="en-US" sz="2800" b="1" spc="-300" dirty="0">
              <a:solidFill>
                <a:schemeClr val="accent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7E82A16F-64CD-412E-B523-70111E7D4F35}"/>
              </a:ext>
            </a:extLst>
          </p:cNvPr>
          <p:cNvGrpSpPr/>
          <p:nvPr/>
        </p:nvGrpSpPr>
        <p:grpSpPr>
          <a:xfrm>
            <a:off x="1163052" y="2687499"/>
            <a:ext cx="9089430" cy="3051025"/>
            <a:chOff x="1163052" y="795936"/>
            <a:chExt cx="9089430" cy="30510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8BB2BB4-A6D0-4A05-8500-FC317B75D1BF}"/>
                </a:ext>
              </a:extLst>
            </p:cNvPr>
            <p:cNvSpPr/>
            <p:nvPr/>
          </p:nvSpPr>
          <p:spPr>
            <a:xfrm>
              <a:off x="1163052" y="3609332"/>
              <a:ext cx="6096000" cy="2376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- https://doi.org/10.1016/j.cell.2018.02.010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figure 6</a:t>
              </a:r>
              <a:endParaRPr lang="ko-KR" altLang="ko-KR" sz="1000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8C8E89B-84C5-420F-8220-C6CCB42E0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052" y="795936"/>
              <a:ext cx="9089430" cy="281339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53D9DCB-6AD3-41E4-8EB5-7D7FF54EF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052" y="1174901"/>
            <a:ext cx="6658904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9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폐렴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(Pneumonia)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의 위험성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126D01-3805-4597-9BD3-A2A4E24C8AE4}"/>
              </a:ext>
            </a:extLst>
          </p:cNvPr>
          <p:cNvSpPr txBox="1"/>
          <p:nvPr/>
        </p:nvSpPr>
        <p:spPr>
          <a:xfrm>
            <a:off x="1163053" y="4544624"/>
            <a:ext cx="7666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2000</a:t>
            </a:r>
            <a:r>
              <a:rPr lang="ko-KR" altLang="en-US" sz="1200" dirty="0"/>
              <a:t>년에 전 세계적으로 약 </a:t>
            </a:r>
            <a:r>
              <a:rPr lang="en-US" altLang="ko-KR" sz="1200" dirty="0"/>
              <a:t>1</a:t>
            </a:r>
            <a:r>
              <a:rPr lang="ko-KR" altLang="en-US" sz="1200" dirty="0"/>
              <a:t>억 </a:t>
            </a:r>
            <a:r>
              <a:rPr lang="en-US" altLang="ko-KR" sz="1200" dirty="0"/>
              <a:t>5600</a:t>
            </a:r>
            <a:r>
              <a:rPr lang="ko-KR" altLang="en-US" sz="1200" dirty="0"/>
              <a:t>만 건의 소아 임상 폐렴이 새로 발생</a:t>
            </a:r>
            <a:r>
              <a:rPr lang="en-US" altLang="ko-KR" sz="1200" dirty="0"/>
              <a:t>, </a:t>
            </a:r>
            <a:r>
              <a:rPr lang="ko-KR" altLang="en-US" sz="1200" dirty="0"/>
              <a:t>그 중 </a:t>
            </a:r>
            <a:r>
              <a:rPr lang="en-US" altLang="ko-KR" sz="1200" dirty="0"/>
              <a:t>95% </a:t>
            </a:r>
            <a:r>
              <a:rPr lang="ko-KR" altLang="en-US" sz="1200" dirty="0"/>
              <a:t>이상이 개발도상국에서 발생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해당 국가에서 발생하는 모든 폐렴 사례 중 </a:t>
            </a:r>
            <a:r>
              <a:rPr lang="en-US" altLang="ko-KR" sz="1200" dirty="0"/>
              <a:t>8.7%</a:t>
            </a:r>
            <a:r>
              <a:rPr lang="ko-KR" altLang="en-US" sz="1200" dirty="0"/>
              <a:t>는 생명을 위협할 정도로 심각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진단의 핵심 요소 중 하나는 방사선 사진 데이터 </a:t>
            </a:r>
            <a:endParaRPr lang="en-US" altLang="ko-KR" sz="1200" dirty="0"/>
          </a:p>
          <a:p>
            <a:r>
              <a:rPr lang="en-US" altLang="ko-KR" sz="1200" dirty="0"/>
              <a:t>-&gt; </a:t>
            </a:r>
            <a:r>
              <a:rPr lang="ko-KR" altLang="en-US" sz="1200" dirty="0"/>
              <a:t>흉부 </a:t>
            </a:r>
            <a:r>
              <a:rPr lang="en-US" altLang="ko-KR" sz="1200" dirty="0"/>
              <a:t>X-</a:t>
            </a:r>
            <a:r>
              <a:rPr lang="ko-KR" altLang="en-US" sz="1200" dirty="0"/>
              <a:t>선은 치료의 표준으로 정기적으로 획득되고 다양한 유형의 폐렴을 구별하는 데 도움이 될 수 있기 때문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그러나 영상의 신속한 방사선학적 해석이 항상 가능한 것은 아니며</a:t>
            </a:r>
            <a:r>
              <a:rPr lang="en-US" altLang="ko-KR" sz="1200" dirty="0"/>
              <a:t>, </a:t>
            </a:r>
            <a:r>
              <a:rPr lang="ko-KR" altLang="en-US" sz="1200" dirty="0"/>
              <a:t>특히 소아 폐렴 발생률과 사망률이 가장 높은 </a:t>
            </a:r>
            <a:r>
              <a:rPr lang="ko-KR" altLang="en-US" sz="1200" dirty="0" err="1"/>
              <a:t>저자원</a:t>
            </a:r>
            <a:r>
              <a:rPr lang="ko-KR" altLang="en-US" sz="1200" dirty="0"/>
              <a:t> 환경에서는 더욱 어려움</a:t>
            </a:r>
            <a:r>
              <a:rPr lang="en-US" altLang="ko-KR" sz="1200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EC468B6-1A4F-43E5-A05F-AC4A1F841D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63052" y="1199275"/>
            <a:ext cx="4932948" cy="2193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F356B4-9E1E-47B1-B3FA-74239494C6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22463" y="1493304"/>
            <a:ext cx="5731510" cy="2938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3140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36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폐렴</a:t>
            </a:r>
            <a:r>
              <a:rPr lang="en-US" altLang="ko-KR" sz="2800" b="1" spc="-300" dirty="0">
                <a:solidFill>
                  <a:schemeClr val="accent1"/>
                </a:solidFill>
              </a:rPr>
              <a:t>(Pneumonia)</a:t>
            </a:r>
            <a:r>
              <a:rPr lang="ko-KR" altLang="en-US" sz="2800" b="1" spc="-300" dirty="0">
                <a:solidFill>
                  <a:schemeClr val="accent1"/>
                </a:solidFill>
              </a:rPr>
              <a:t>의 위험성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4126D01-3805-4597-9BD3-A2A4E24C8AE4}"/>
              </a:ext>
            </a:extLst>
          </p:cNvPr>
          <p:cNvSpPr txBox="1"/>
          <p:nvPr/>
        </p:nvSpPr>
        <p:spPr>
          <a:xfrm>
            <a:off x="1163052" y="4190284"/>
            <a:ext cx="7666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노인인구에게서 폐렴은 중요한 사망원인 중 하나</a:t>
            </a:r>
            <a:endParaRPr lang="en-US" altLang="ko-KR" sz="1200" dirty="0"/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대부분의 연구들이 환자의 나이가 많은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동반된 기저 질환이 많을수록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쇼크를 동반할수록 예후가 나쁘다고 보고하고 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노인성 폐렴은 이와 같이 전형적인 폐렴 증상이 잘 나타나지 않아</a:t>
            </a:r>
            <a:endParaRPr lang="en-US" altLang="ko-KR" sz="1200" dirty="0"/>
          </a:p>
          <a:p>
            <a:r>
              <a:rPr lang="ko-KR" altLang="en-US" sz="1200" dirty="0"/>
              <a:t>초기 단순 흉부 방사선 촬영 소견에서도 거의 정상소견을 보이는 경우가 많아</a:t>
            </a:r>
            <a:r>
              <a:rPr lang="en-US" altLang="ko-KR" sz="1200" dirty="0"/>
              <a:t> </a:t>
            </a:r>
          </a:p>
          <a:p>
            <a:r>
              <a:rPr lang="ko-KR" altLang="en-US" sz="1200" dirty="0"/>
              <a:t>더욱 빠른 초기 진단이 어려워 임상에서 주의를 요한다</a:t>
            </a:r>
            <a:r>
              <a:rPr lang="en-US" altLang="ko-KR" sz="12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8176C59-A3FB-4335-96E6-584DCA1C2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52" y="1296787"/>
            <a:ext cx="5260428" cy="268087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C3A533BE-ED58-411A-8050-528C39E8C9D1}"/>
              </a:ext>
            </a:extLst>
          </p:cNvPr>
          <p:cNvGrpSpPr/>
          <p:nvPr/>
        </p:nvGrpSpPr>
        <p:grpSpPr>
          <a:xfrm>
            <a:off x="6825673" y="1296787"/>
            <a:ext cx="4008582" cy="3715357"/>
            <a:chOff x="7589457" y="1295075"/>
            <a:chExt cx="4008582" cy="3715357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097852C-0413-449D-83A1-204E0A0C8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9457" y="1295075"/>
              <a:ext cx="2577675" cy="9777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EAE930-8ACB-40F3-A671-6C05D0EEA0EB}"/>
                </a:ext>
              </a:extLst>
            </p:cNvPr>
            <p:cNvSpPr txBox="1"/>
            <p:nvPr/>
          </p:nvSpPr>
          <p:spPr>
            <a:xfrm>
              <a:off x="7589457" y="2517442"/>
              <a:ext cx="400858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1500" dirty="0"/>
                <a:t>폐렴에 의한 사망</a:t>
              </a:r>
              <a:endParaRPr lang="en-US" altLang="ko-KR" sz="1500" dirty="0"/>
            </a:p>
            <a:p>
              <a:r>
                <a:rPr lang="en-US" altLang="ko-KR" sz="1500" dirty="0"/>
                <a:t>70</a:t>
              </a:r>
              <a:r>
                <a:rPr lang="ko-KR" altLang="ko-KR" sz="1500" dirty="0"/>
                <a:t>세 이상에서는</a:t>
              </a:r>
              <a:r>
                <a:rPr lang="en-US" altLang="ko-KR" sz="1500" dirty="0"/>
                <a:t> 6</a:t>
              </a:r>
              <a:r>
                <a:rPr lang="ko-KR" altLang="ko-KR" sz="1500" dirty="0"/>
                <a:t>위</a:t>
              </a:r>
              <a:endParaRPr lang="en-US" altLang="ko-KR" sz="1500" dirty="0"/>
            </a:p>
            <a:p>
              <a:r>
                <a:rPr lang="ko-KR" altLang="ko-KR" sz="1500" dirty="0"/>
                <a:t>미국에서는</a:t>
              </a:r>
              <a:r>
                <a:rPr lang="en-US" altLang="ko-KR" sz="1500" dirty="0"/>
                <a:t> 65</a:t>
              </a:r>
              <a:r>
                <a:rPr lang="ko-KR" altLang="ko-KR" sz="1500" dirty="0"/>
                <a:t>세 이상에서</a:t>
              </a:r>
              <a:r>
                <a:rPr lang="en-US" altLang="ko-KR" sz="1500" dirty="0"/>
                <a:t> 5</a:t>
              </a:r>
              <a:r>
                <a:rPr lang="ko-KR" altLang="ko-KR" sz="1500" dirty="0"/>
                <a:t>번째</a:t>
              </a:r>
              <a:endParaRPr lang="en-US" altLang="ko-KR" sz="1500" dirty="0"/>
            </a:p>
            <a:p>
              <a:endParaRPr lang="en-US" altLang="ko-KR" sz="1500" dirty="0"/>
            </a:p>
            <a:p>
              <a:r>
                <a:rPr lang="ko-KR" altLang="ko-KR" sz="1500" dirty="0"/>
                <a:t>중환자실로 입원해야 하는 중증 폐렴은 </a:t>
              </a:r>
              <a:endParaRPr lang="en-US" altLang="ko-KR" sz="1500" dirty="0"/>
            </a:p>
            <a:p>
              <a:r>
                <a:rPr lang="ko-KR" altLang="ko-KR" sz="1500" dirty="0"/>
                <a:t>사망률이</a:t>
              </a:r>
              <a:r>
                <a:rPr lang="en-US" altLang="ko-KR" sz="1500" dirty="0"/>
                <a:t> 35-50%</a:t>
              </a:r>
              <a:r>
                <a:rPr lang="ko-KR" altLang="ko-KR" sz="1500" dirty="0"/>
                <a:t>에 이르므로 </a:t>
              </a:r>
              <a:endParaRPr lang="en-US" altLang="ko-KR" sz="1500" dirty="0"/>
            </a:p>
            <a:p>
              <a:r>
                <a:rPr lang="ko-KR" altLang="ko-KR" sz="1500" dirty="0"/>
                <a:t>신속한 진단과 치료가 필요합니다</a:t>
              </a:r>
              <a:r>
                <a:rPr lang="en-US" altLang="ko-KR" sz="1500" dirty="0"/>
                <a:t>.</a:t>
              </a:r>
              <a:endParaRPr lang="ko-KR" altLang="ko-KR" sz="1500" dirty="0"/>
            </a:p>
            <a:p>
              <a:endParaRPr lang="ko-KR" altLang="en-US" sz="15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ABFF3C-A123-46E5-A3AE-4F0E0B9C737A}"/>
                </a:ext>
              </a:extLst>
            </p:cNvPr>
            <p:cNvSpPr txBox="1"/>
            <p:nvPr/>
          </p:nvSpPr>
          <p:spPr>
            <a:xfrm>
              <a:off x="7589457" y="4456434"/>
              <a:ext cx="37570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ko-KR" sz="1000" dirty="0"/>
                <a:t>대한결핵 및 호흡기학회 </a:t>
              </a:r>
              <a:r>
                <a:rPr lang="en-US" altLang="ko-KR" sz="1000" dirty="0"/>
                <a:t>– </a:t>
              </a:r>
              <a:r>
                <a:rPr lang="ko-KR" altLang="ko-KR" sz="1000" dirty="0"/>
                <a:t>호흡기 주요질환 </a:t>
              </a:r>
              <a:r>
                <a:rPr lang="en-US" altLang="ko-KR" sz="1000" dirty="0"/>
                <a:t>– </a:t>
              </a:r>
              <a:r>
                <a:rPr lang="ko-KR" altLang="ko-KR" sz="1000" dirty="0"/>
                <a:t>폐렴</a:t>
              </a:r>
              <a:r>
                <a:rPr lang="en-US" altLang="ko-KR" sz="1000" dirty="0"/>
                <a:t>(</a:t>
              </a:r>
              <a:r>
                <a:rPr lang="ko-KR" altLang="ko-KR" sz="1000" dirty="0"/>
                <a:t>성인</a:t>
              </a:r>
              <a:r>
                <a:rPr lang="en-US" altLang="ko-KR" sz="1000" dirty="0"/>
                <a:t>) – </a:t>
              </a:r>
              <a:r>
                <a:rPr lang="ko-KR" altLang="ko-KR" sz="1000" dirty="0"/>
                <a:t>치료</a:t>
              </a:r>
              <a:endParaRPr lang="en-US" altLang="ko-KR" sz="1000" dirty="0"/>
            </a:p>
            <a:p>
              <a:r>
                <a:rPr lang="en-US" altLang="ko-KR" sz="1000" dirty="0"/>
                <a:t>https://www.lungkorea.org/general/disease/disease_05_a.php</a:t>
              </a:r>
              <a:endParaRPr lang="ko-KR" altLang="ko-KR" sz="1000" dirty="0"/>
            </a:p>
            <a:p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118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3FBA607-E7FC-B7F8-2868-BC448F31F790}"/>
              </a:ext>
            </a:extLst>
          </p:cNvPr>
          <p:cNvCxnSpPr/>
          <p:nvPr/>
        </p:nvCxnSpPr>
        <p:spPr>
          <a:xfrm>
            <a:off x="144378" y="160422"/>
            <a:ext cx="1206000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326A7D-F71C-ED1C-CBFD-93F557654D2A}"/>
              </a:ext>
            </a:extLst>
          </p:cNvPr>
          <p:cNvSpPr txBox="1"/>
          <p:nvPr/>
        </p:nvSpPr>
        <p:spPr>
          <a:xfrm>
            <a:off x="144378" y="272716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1"/>
                </a:solidFill>
              </a:rPr>
              <a:t>Part 2</a:t>
            </a:r>
            <a:endParaRPr lang="ko-KR" altLang="en-US" sz="16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1639B-29EB-6E9D-733B-6F917838F571}"/>
              </a:ext>
            </a:extLst>
          </p:cNvPr>
          <p:cNvSpPr txBox="1"/>
          <p:nvPr/>
        </p:nvSpPr>
        <p:spPr>
          <a:xfrm>
            <a:off x="1163052" y="272716"/>
            <a:ext cx="219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accent1"/>
                </a:solidFill>
              </a:rPr>
              <a:t>의료 인력 부족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27D3D02-66A7-B0C0-2CF2-A0900C18861C}"/>
              </a:ext>
            </a:extLst>
          </p:cNvPr>
          <p:cNvCxnSpPr/>
          <p:nvPr/>
        </p:nvCxnSpPr>
        <p:spPr>
          <a:xfrm>
            <a:off x="144378" y="6737685"/>
            <a:ext cx="120600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D2CFE7B-633A-407C-813F-D35EBFF63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94" y="611270"/>
            <a:ext cx="3308658" cy="57078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59BF591-6E59-4913-8E93-1F193C74CA64}"/>
              </a:ext>
            </a:extLst>
          </p:cNvPr>
          <p:cNvSpPr/>
          <p:nvPr/>
        </p:nvSpPr>
        <p:spPr>
          <a:xfrm>
            <a:off x="6644894" y="2183907"/>
            <a:ext cx="3164931" cy="239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2E53EA-6A22-46CF-825A-6EF619A290C8}"/>
              </a:ext>
            </a:extLst>
          </p:cNvPr>
          <p:cNvSpPr/>
          <p:nvPr/>
        </p:nvSpPr>
        <p:spPr>
          <a:xfrm>
            <a:off x="6644894" y="3648442"/>
            <a:ext cx="3164931" cy="239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87AA00-32CE-451A-8AC4-A4789DE5FE20}"/>
              </a:ext>
            </a:extLst>
          </p:cNvPr>
          <p:cNvSpPr/>
          <p:nvPr/>
        </p:nvSpPr>
        <p:spPr>
          <a:xfrm>
            <a:off x="1167404" y="3103391"/>
            <a:ext cx="4001751" cy="21072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B1902F7-96F7-4DC4-B699-578B2DBDC458}"/>
              </a:ext>
            </a:extLst>
          </p:cNvPr>
          <p:cNvSpPr/>
          <p:nvPr/>
        </p:nvSpPr>
        <p:spPr>
          <a:xfrm>
            <a:off x="1167404" y="1219022"/>
            <a:ext cx="4001751" cy="1248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C8B0C8A-843B-4684-BA2C-201ABC120528}"/>
              </a:ext>
            </a:extLst>
          </p:cNvPr>
          <p:cNvSpPr/>
          <p:nvPr/>
        </p:nvSpPr>
        <p:spPr>
          <a:xfrm>
            <a:off x="1167404" y="5382870"/>
            <a:ext cx="4001751" cy="7193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495858D-665B-43E7-95DB-061B39138A1C}"/>
              </a:ext>
            </a:extLst>
          </p:cNvPr>
          <p:cNvSpPr/>
          <p:nvPr/>
        </p:nvSpPr>
        <p:spPr>
          <a:xfrm>
            <a:off x="1519456" y="3465536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6164EEF-8C82-4B92-9033-51F44ECC0463}"/>
              </a:ext>
            </a:extLst>
          </p:cNvPr>
          <p:cNvSpPr/>
          <p:nvPr/>
        </p:nvSpPr>
        <p:spPr>
          <a:xfrm>
            <a:off x="1519456" y="4346935"/>
            <a:ext cx="3297645" cy="5927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8DCEE9C-1D7D-49FF-8F8C-4E8FF4ED9650}"/>
              </a:ext>
            </a:extLst>
          </p:cNvPr>
          <p:cNvCxnSpPr/>
          <p:nvPr/>
        </p:nvCxnSpPr>
        <p:spPr>
          <a:xfrm>
            <a:off x="3168280" y="5210643"/>
            <a:ext cx="0" cy="1924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B9D3BD8-067D-4E12-BAB8-903ECC2EE3A0}"/>
              </a:ext>
            </a:extLst>
          </p:cNvPr>
          <p:cNvSpPr txBox="1"/>
          <p:nvPr/>
        </p:nvSpPr>
        <p:spPr>
          <a:xfrm>
            <a:off x="1163052" y="1359767"/>
            <a:ext cx="40158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통계청 발간자료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400" dirty="0"/>
              <a:t>한국의 사회동향 </a:t>
            </a:r>
            <a:r>
              <a:rPr lang="en-US" altLang="ko-KR" sz="1400" dirty="0"/>
              <a:t>-</a:t>
            </a:r>
            <a:r>
              <a:rPr lang="ko-KR" altLang="en-US" sz="1400" dirty="0"/>
              <a:t>건강</a:t>
            </a:r>
            <a:r>
              <a:rPr lang="en-US" altLang="ko-KR" sz="1400" dirty="0"/>
              <a:t> – </a:t>
            </a:r>
          </a:p>
          <a:p>
            <a:r>
              <a:rPr lang="ko-KR" altLang="en-US" sz="1400" dirty="0"/>
              <a:t>수도권과 지방 간의 의료시설 및 의료인력 불균형</a:t>
            </a:r>
            <a:endParaRPr lang="en-US" altLang="ko-KR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834D95-1512-4B03-ADE5-A936A9B64B14}"/>
              </a:ext>
            </a:extLst>
          </p:cNvPr>
          <p:cNvSpPr txBox="1"/>
          <p:nvPr/>
        </p:nvSpPr>
        <p:spPr>
          <a:xfrm>
            <a:off x="2134185" y="3564540"/>
            <a:ext cx="2068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의사 수 부족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5ABFD1-B630-4E49-804B-8B9327C1C02A}"/>
              </a:ext>
            </a:extLst>
          </p:cNvPr>
          <p:cNvSpPr txBox="1"/>
          <p:nvPr/>
        </p:nvSpPr>
        <p:spPr>
          <a:xfrm>
            <a:off x="1760686" y="4443250"/>
            <a:ext cx="281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인구당 의사 수  부족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D57362-0B93-4C58-A276-1465789FED87}"/>
              </a:ext>
            </a:extLst>
          </p:cNvPr>
          <p:cNvSpPr txBox="1"/>
          <p:nvPr/>
        </p:nvSpPr>
        <p:spPr>
          <a:xfrm>
            <a:off x="1010481" y="5512001"/>
            <a:ext cx="431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300" dirty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비수도권의 의료 인력  부족  완화 필요</a:t>
            </a:r>
          </a:p>
        </p:txBody>
      </p:sp>
    </p:spTree>
    <p:extLst>
      <p:ext uri="{BB962C8B-B14F-4D97-AF65-F5344CB8AC3E}">
        <p14:creationId xmlns:p14="http://schemas.microsoft.com/office/powerpoint/2010/main" val="200606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_008_10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4D60"/>
      </a:accent1>
      <a:accent2>
        <a:srgbClr val="006182"/>
      </a:accent2>
      <a:accent3>
        <a:srgbClr val="4E849C"/>
      </a:accent3>
      <a:accent4>
        <a:srgbClr val="DCDBD9"/>
      </a:accent4>
      <a:accent5>
        <a:srgbClr val="3B626E"/>
      </a:accent5>
      <a:accent6>
        <a:srgbClr val="27383E"/>
      </a:accent6>
      <a:hlink>
        <a:srgbClr val="3F3F3F"/>
      </a:hlink>
      <a:folHlink>
        <a:srgbClr val="3F3F3F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2307</TotalTime>
  <Words>3876</Words>
  <Application>Microsoft Office PowerPoint</Application>
  <PresentationFormat>와이드스크린</PresentationFormat>
  <Paragraphs>500</Paragraphs>
  <Slides>55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Arial Unicode MS</vt:lpstr>
      <vt:lpstr>HY견고딕</vt:lpstr>
      <vt:lpstr>HY헤드라인M</vt:lpstr>
      <vt:lpstr>JetBrains Mono</vt:lpstr>
      <vt:lpstr>Pretendard</vt:lpstr>
      <vt:lpstr>Pretendard (본문)</vt:lpstr>
      <vt:lpstr>Pretendard Black</vt:lpstr>
      <vt:lpstr>Söhne</vt:lpstr>
      <vt:lpstr>Dotum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HKIT</cp:lastModifiedBy>
  <cp:revision>132</cp:revision>
  <dcterms:created xsi:type="dcterms:W3CDTF">2022-08-03T01:14:38Z</dcterms:created>
  <dcterms:modified xsi:type="dcterms:W3CDTF">2024-05-20T05:32:58Z</dcterms:modified>
</cp:coreProperties>
</file>